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8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9" r:id="rId24"/>
    <p:sldId id="280" r:id="rId25"/>
    <p:sldId id="282" r:id="rId26"/>
    <p:sldId id="283" r:id="rId27"/>
    <p:sldId id="284" r:id="rId28"/>
    <p:sldId id="285" r:id="rId29"/>
    <p:sldId id="286"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g5rKjaxdGF8PQt+NcBqQh+aCsf9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4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6712b9208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6712b9208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36712b9208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sp>
        <p:nvSpPr>
          <p:cNvPr id="27" name="Google Shape;27;p3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2"/>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2"/>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2"/>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2"/>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2" name="Google Shape;32;p32"/>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34" name="Google Shape;34;p32"/>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440"/>
              <a:buNone/>
              <a:defRPr cap="none">
                <a:solidFill>
                  <a:schemeClr val="lt1"/>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a:endParaRPr/>
          </a:p>
        </p:txBody>
      </p:sp>
      <p:sp>
        <p:nvSpPr>
          <p:cNvPr id="36" name="Google Shape;36;p32"/>
          <p:cNvSpPr txBox="1">
            <a:spLocks noGrp="1"/>
          </p:cNvSpPr>
          <p:nvPr>
            <p:ph type="dt" idx="10"/>
          </p:nvPr>
        </p:nvSpPr>
        <p:spPr>
          <a:xfrm rot="5400000">
            <a:off x="10089390" y="1792223"/>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ftr" idx="11"/>
          </p:nvPr>
        </p:nvSpPr>
        <p:spPr>
          <a:xfrm rot="5400000">
            <a:off x="8959592" y="3226820"/>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2"/>
          <p:cNvSpPr txBox="1">
            <a:spLocks noGrp="1"/>
          </p:cNvSpPr>
          <p:nvPr>
            <p:ph type="sldNum" idx="12"/>
          </p:nvPr>
        </p:nvSpPr>
        <p:spPr>
          <a:xfrm>
            <a:off x="10351008" y="292608"/>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4 Icon Bullets Horizontal">
  <p:cSld name="4 Icon Bullets Horizontal">
    <p:spTree>
      <p:nvGrpSpPr>
        <p:cNvPr id="1" name="Shape 168"/>
        <p:cNvGrpSpPr/>
        <p:nvPr/>
      </p:nvGrpSpPr>
      <p:grpSpPr>
        <a:xfrm>
          <a:off x="0" y="0"/>
          <a:ext cx="0" cy="0"/>
          <a:chOff x="0" y="0"/>
          <a:chExt cx="0" cy="0"/>
        </a:xfrm>
      </p:grpSpPr>
      <p:sp>
        <p:nvSpPr>
          <p:cNvPr id="169" name="Google Shape;169;p41"/>
          <p:cNvSpPr/>
          <p:nvPr/>
        </p:nvSpPr>
        <p:spPr>
          <a:xfrm>
            <a:off x="8404601" y="3981394"/>
            <a:ext cx="1042415" cy="1042415"/>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70" name="Google Shape;170;p41"/>
          <p:cNvSpPr>
            <a:spLocks noGrp="1"/>
          </p:cNvSpPr>
          <p:nvPr>
            <p:ph type="pic" idx="2"/>
          </p:nvPr>
        </p:nvSpPr>
        <p:spPr>
          <a:xfrm>
            <a:off x="8535100" y="4123125"/>
            <a:ext cx="781417" cy="758952"/>
          </a:xfrm>
          <a:prstGeom prst="ellipse">
            <a:avLst/>
          </a:prstGeom>
          <a:noFill/>
          <a:ln>
            <a:noFill/>
          </a:ln>
        </p:spPr>
      </p:sp>
      <p:sp>
        <p:nvSpPr>
          <p:cNvPr id="171" name="Google Shape;171;p41"/>
          <p:cNvSpPr/>
          <p:nvPr/>
        </p:nvSpPr>
        <p:spPr>
          <a:xfrm>
            <a:off x="8404601" y="1932281"/>
            <a:ext cx="1042415" cy="104241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72" name="Google Shape;172;p41"/>
          <p:cNvSpPr>
            <a:spLocks noGrp="1"/>
          </p:cNvSpPr>
          <p:nvPr>
            <p:ph type="pic" idx="3"/>
          </p:nvPr>
        </p:nvSpPr>
        <p:spPr>
          <a:xfrm>
            <a:off x="8535100" y="2074012"/>
            <a:ext cx="781417" cy="758952"/>
          </a:xfrm>
          <a:prstGeom prst="ellipse">
            <a:avLst/>
          </a:prstGeom>
          <a:noFill/>
          <a:ln>
            <a:noFill/>
          </a:ln>
        </p:spPr>
      </p:sp>
      <p:grpSp>
        <p:nvGrpSpPr>
          <p:cNvPr id="173" name="Google Shape;173;p41"/>
          <p:cNvGrpSpPr/>
          <p:nvPr/>
        </p:nvGrpSpPr>
        <p:grpSpPr>
          <a:xfrm>
            <a:off x="16303" y="0"/>
            <a:ext cx="12192000" cy="6858000"/>
            <a:chOff x="16303" y="6430358"/>
            <a:chExt cx="12192000" cy="6858000"/>
          </a:xfrm>
        </p:grpSpPr>
        <p:sp>
          <p:nvSpPr>
            <p:cNvPr id="174" name="Google Shape;174;p41"/>
            <p:cNvSpPr/>
            <p:nvPr/>
          </p:nvSpPr>
          <p:spPr>
            <a:xfrm>
              <a:off x="236937" y="6430358"/>
              <a:ext cx="5078012" cy="6858000"/>
            </a:xfrm>
            <a:prstGeom prst="rect">
              <a:avLst/>
            </a:prstGeom>
            <a:blipFill rotWithShape="1">
              <a:blip r:embed="rId2">
                <a:alphaModFix/>
              </a:blip>
              <a:stretch>
                <a:fillRect r="-140084"/>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1"/>
            <p:cNvSpPr/>
            <p:nvPr/>
          </p:nvSpPr>
          <p:spPr>
            <a:xfrm rot="-5677511">
              <a:off x="3144589" y="8256436"/>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1"/>
            <p:cNvSpPr/>
            <p:nvPr/>
          </p:nvSpPr>
          <p:spPr>
            <a:xfrm rot="-5400000">
              <a:off x="2233481" y="9232079"/>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7" name="Google Shape;177;p41"/>
            <p:cNvSpPr/>
            <p:nvPr/>
          </p:nvSpPr>
          <p:spPr>
            <a:xfrm>
              <a:off x="16303" y="6431945"/>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8" name="Google Shape;178;p41"/>
          <p:cNvSpPr txBox="1">
            <a:spLocks noGrp="1"/>
          </p:cNvSpPr>
          <p:nvPr>
            <p:ph type="title"/>
          </p:nvPr>
        </p:nvSpPr>
        <p:spPr>
          <a:xfrm>
            <a:off x="1154956" y="2287088"/>
            <a:ext cx="3438881" cy="2283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2300"/>
              <a:buFont typeface="Century Gothic"/>
              <a:buNone/>
              <a:defRPr sz="23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1"/>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41"/>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4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183" name="Google Shape;183;p41"/>
          <p:cNvSpPr txBox="1">
            <a:spLocks noGrp="1"/>
          </p:cNvSpPr>
          <p:nvPr>
            <p:ph type="body" idx="1"/>
          </p:nvPr>
        </p:nvSpPr>
        <p:spPr>
          <a:xfrm>
            <a:off x="6189670" y="1840992"/>
            <a:ext cx="2095046" cy="1225056"/>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84" name="Google Shape;184;p41"/>
          <p:cNvSpPr txBox="1">
            <a:spLocks noGrp="1"/>
          </p:cNvSpPr>
          <p:nvPr>
            <p:ph type="body" idx="4"/>
          </p:nvPr>
        </p:nvSpPr>
        <p:spPr>
          <a:xfrm>
            <a:off x="9519533" y="1840992"/>
            <a:ext cx="2095046" cy="1225056"/>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85" name="Google Shape;185;p41"/>
          <p:cNvSpPr txBox="1">
            <a:spLocks noGrp="1"/>
          </p:cNvSpPr>
          <p:nvPr>
            <p:ph type="body" idx="5"/>
          </p:nvPr>
        </p:nvSpPr>
        <p:spPr>
          <a:xfrm>
            <a:off x="6189670" y="3891529"/>
            <a:ext cx="2095046" cy="122214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86" name="Google Shape;186;p41"/>
          <p:cNvSpPr txBox="1">
            <a:spLocks noGrp="1"/>
          </p:cNvSpPr>
          <p:nvPr>
            <p:ph type="body" idx="6"/>
          </p:nvPr>
        </p:nvSpPr>
        <p:spPr>
          <a:xfrm>
            <a:off x="9519533" y="3891529"/>
            <a:ext cx="2095046" cy="122214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87" name="Google Shape;187;p41"/>
          <p:cNvSpPr/>
          <p:nvPr/>
        </p:nvSpPr>
        <p:spPr>
          <a:xfrm>
            <a:off x="5070995" y="1932281"/>
            <a:ext cx="1042415" cy="104241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88" name="Google Shape;188;p41"/>
          <p:cNvSpPr>
            <a:spLocks noGrp="1"/>
          </p:cNvSpPr>
          <p:nvPr>
            <p:ph type="pic" idx="7"/>
          </p:nvPr>
        </p:nvSpPr>
        <p:spPr>
          <a:xfrm>
            <a:off x="5201494" y="2074012"/>
            <a:ext cx="781417" cy="758952"/>
          </a:xfrm>
          <a:prstGeom prst="ellipse">
            <a:avLst/>
          </a:prstGeom>
          <a:noFill/>
          <a:ln>
            <a:noFill/>
          </a:ln>
        </p:spPr>
      </p:sp>
      <p:sp>
        <p:nvSpPr>
          <p:cNvPr id="189" name="Google Shape;189;p41"/>
          <p:cNvSpPr/>
          <p:nvPr/>
        </p:nvSpPr>
        <p:spPr>
          <a:xfrm>
            <a:off x="5070995" y="3981394"/>
            <a:ext cx="1042415" cy="104241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90" name="Google Shape;190;p41"/>
          <p:cNvSpPr>
            <a:spLocks noGrp="1"/>
          </p:cNvSpPr>
          <p:nvPr>
            <p:ph type="pic" idx="8"/>
          </p:nvPr>
        </p:nvSpPr>
        <p:spPr>
          <a:xfrm>
            <a:off x="5201494" y="4123125"/>
            <a:ext cx="781417" cy="758952"/>
          </a:xfrm>
          <a:prstGeom prst="ellipse">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spTree>
      <p:nvGrpSpPr>
        <p:cNvPr id="1" name="Shape 191"/>
        <p:cNvGrpSpPr/>
        <p:nvPr/>
      </p:nvGrpSpPr>
      <p:grpSpPr>
        <a:xfrm>
          <a:off x="0" y="0"/>
          <a:ext cx="0" cy="0"/>
          <a:chOff x="0" y="0"/>
          <a:chExt cx="0" cy="0"/>
        </a:xfrm>
      </p:grpSpPr>
      <p:grpSp>
        <p:nvGrpSpPr>
          <p:cNvPr id="192" name="Google Shape;192;p42"/>
          <p:cNvGrpSpPr/>
          <p:nvPr/>
        </p:nvGrpSpPr>
        <p:grpSpPr>
          <a:xfrm>
            <a:off x="0" y="-2373"/>
            <a:ext cx="12192000" cy="6867027"/>
            <a:chOff x="0" y="-2373"/>
            <a:chExt cx="12192000" cy="6867027"/>
          </a:xfrm>
        </p:grpSpPr>
        <p:sp>
          <p:nvSpPr>
            <p:cNvPr id="193" name="Google Shape;193;p4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2"/>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2"/>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2"/>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2"/>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2"/>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2"/>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2"/>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01" name="Google Shape;201;p42"/>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3" name="Google Shape;203;p42"/>
          <p:cNvSpPr txBox="1">
            <a:spLocks noGrp="1"/>
          </p:cNvSpPr>
          <p:nvPr>
            <p:ph type="title"/>
          </p:nvPr>
        </p:nvSpPr>
        <p:spPr>
          <a:xfrm>
            <a:off x="1153907" y="1693332"/>
            <a:ext cx="3860260" cy="173566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2300"/>
              <a:buFont typeface="Century Gothic"/>
              <a:buNone/>
              <a:defRPr sz="23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42"/>
          <p:cNvSpPr>
            <a:spLocks noGrp="1"/>
          </p:cNvSpPr>
          <p:nvPr>
            <p:ph type="pic" idx="2"/>
          </p:nvPr>
        </p:nvSpPr>
        <p:spPr>
          <a:xfrm>
            <a:off x="6058861" y="478881"/>
            <a:ext cx="5582675" cy="5908526"/>
          </a:xfrm>
          <a:prstGeom prst="rect">
            <a:avLst/>
          </a:prstGeom>
          <a:noFill/>
          <a:ln>
            <a:noFill/>
          </a:ln>
        </p:spPr>
      </p:sp>
      <p:sp>
        <p:nvSpPr>
          <p:cNvPr id="205" name="Google Shape;205;p42"/>
          <p:cNvSpPr txBox="1">
            <a:spLocks noGrp="1"/>
          </p:cNvSpPr>
          <p:nvPr>
            <p:ph type="body" idx="1"/>
          </p:nvPr>
        </p:nvSpPr>
        <p:spPr>
          <a:xfrm>
            <a:off x="1154955" y="3657600"/>
            <a:ext cx="3859212" cy="1371600"/>
          </a:xfrm>
          <a:prstGeom prst="rect">
            <a:avLst/>
          </a:prstGeom>
          <a:noFill/>
          <a:ln>
            <a:noFill/>
          </a:ln>
        </p:spPr>
        <p:txBody>
          <a:bodyPr spcFirstLastPara="1" wrap="square" lIns="91425" tIns="45700" rIns="91425" bIns="45700" anchor="t" anchorCtr="0">
            <a:normAutofit/>
          </a:bodyPr>
          <a:lstStyle>
            <a:lvl1pPr marL="457200" lvl="0" indent="-299720" algn="l">
              <a:lnSpc>
                <a:spcPct val="100000"/>
              </a:lnSpc>
              <a:spcBef>
                <a:spcPts val="1000"/>
              </a:spcBef>
              <a:spcAft>
                <a:spcPts val="0"/>
              </a:spcAft>
              <a:buSzPts val="1120"/>
              <a:buFont typeface="Arial"/>
              <a:buChar char="•"/>
              <a:defRPr sz="1400">
                <a:solidFill>
                  <a:schemeClr val="lt1"/>
                </a:solidFill>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06" name="Google Shape;206;p42"/>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42"/>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ntent with Caption">
  <p:cSld name="Content with Caption">
    <p:spTree>
      <p:nvGrpSpPr>
        <p:cNvPr id="1" name="Shape 210"/>
        <p:cNvGrpSpPr/>
        <p:nvPr/>
      </p:nvGrpSpPr>
      <p:grpSpPr>
        <a:xfrm>
          <a:off x="0" y="0"/>
          <a:ext cx="0" cy="0"/>
          <a:chOff x="0" y="0"/>
          <a:chExt cx="0" cy="0"/>
        </a:xfrm>
      </p:grpSpPr>
      <p:grpSp>
        <p:nvGrpSpPr>
          <p:cNvPr id="211" name="Google Shape;211;p43"/>
          <p:cNvGrpSpPr/>
          <p:nvPr/>
        </p:nvGrpSpPr>
        <p:grpSpPr>
          <a:xfrm>
            <a:off x="0" y="-2373"/>
            <a:ext cx="12192000" cy="6867027"/>
            <a:chOff x="0" y="-2373"/>
            <a:chExt cx="12192000" cy="6867027"/>
          </a:xfrm>
        </p:grpSpPr>
        <p:sp>
          <p:nvSpPr>
            <p:cNvPr id="212" name="Google Shape;212;p4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3"/>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3"/>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20" name="Google Shape;220;p43"/>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22" name="Google Shape;222;p43"/>
          <p:cNvSpPr txBox="1">
            <a:spLocks noGrp="1"/>
          </p:cNvSpPr>
          <p:nvPr>
            <p:ph type="body" idx="1"/>
          </p:nvPr>
        </p:nvSpPr>
        <p:spPr>
          <a:xfrm>
            <a:off x="6058861" y="478880"/>
            <a:ext cx="5582675" cy="590023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23" name="Google Shape;223;p43"/>
          <p:cNvSpPr txBox="1">
            <a:spLocks noGrp="1"/>
          </p:cNvSpPr>
          <p:nvPr>
            <p:ph type="title"/>
          </p:nvPr>
        </p:nvSpPr>
        <p:spPr>
          <a:xfrm>
            <a:off x="1153907" y="1693332"/>
            <a:ext cx="3860260" cy="173566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2300"/>
              <a:buFont typeface="Century Gothic"/>
              <a:buNone/>
              <a:defRPr sz="23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43"/>
          <p:cNvSpPr txBox="1">
            <a:spLocks noGrp="1"/>
          </p:cNvSpPr>
          <p:nvPr>
            <p:ph type="body" idx="2"/>
          </p:nvPr>
        </p:nvSpPr>
        <p:spPr>
          <a:xfrm>
            <a:off x="1154955" y="3657600"/>
            <a:ext cx="3859212" cy="1371600"/>
          </a:xfrm>
          <a:prstGeom prst="rect">
            <a:avLst/>
          </a:prstGeom>
          <a:noFill/>
          <a:ln>
            <a:noFill/>
          </a:ln>
        </p:spPr>
        <p:txBody>
          <a:bodyPr spcFirstLastPara="1" wrap="square" lIns="91425" tIns="45700" rIns="91425" bIns="45700" anchor="t" anchorCtr="0">
            <a:normAutofit/>
          </a:bodyPr>
          <a:lstStyle>
            <a:lvl1pPr marL="457200" lvl="0" indent="-299720" algn="l">
              <a:lnSpc>
                <a:spcPct val="100000"/>
              </a:lnSpc>
              <a:spcBef>
                <a:spcPts val="1000"/>
              </a:spcBef>
              <a:spcAft>
                <a:spcPts val="0"/>
              </a:spcAft>
              <a:buSzPts val="1120"/>
              <a:buFont typeface="Arial"/>
              <a:buChar char="•"/>
              <a:defRPr sz="1400">
                <a:solidFill>
                  <a:schemeClr val="lt1"/>
                </a:solidFill>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25" name="Google Shape;225;p43"/>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43"/>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4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9"/>
        <p:cNvGrpSpPr/>
        <p:nvPr/>
      </p:nvGrpSpPr>
      <p:grpSpPr>
        <a:xfrm>
          <a:off x="0" y="0"/>
          <a:ext cx="0" cy="0"/>
          <a:chOff x="0" y="0"/>
          <a:chExt cx="0" cy="0"/>
        </a:xfrm>
      </p:grpSpPr>
      <p:sp>
        <p:nvSpPr>
          <p:cNvPr id="230" name="Google Shape;230;p4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44"/>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32" name="Google Shape;232;p44"/>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33" name="Google Shape;233;p44"/>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44"/>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4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sp>
        <p:nvSpPr>
          <p:cNvPr id="237" name="Google Shape;237;p4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45"/>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45"/>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4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41"/>
        <p:cNvGrpSpPr/>
        <p:nvPr/>
      </p:nvGrpSpPr>
      <p:grpSpPr>
        <a:xfrm>
          <a:off x="0" y="0"/>
          <a:ext cx="0" cy="0"/>
          <a:chOff x="0" y="0"/>
          <a:chExt cx="0" cy="0"/>
        </a:xfrm>
      </p:grpSpPr>
      <p:sp>
        <p:nvSpPr>
          <p:cNvPr id="242" name="Google Shape;242;p4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46"/>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46"/>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4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246" name="Google Shape;246;p46"/>
          <p:cNvSpPr txBox="1">
            <a:spLocks noGrp="1"/>
          </p:cNvSpPr>
          <p:nvPr>
            <p:ph type="body" idx="1"/>
          </p:nvPr>
        </p:nvSpPr>
        <p:spPr>
          <a:xfrm>
            <a:off x="1764150" y="2406650"/>
            <a:ext cx="8663700" cy="347768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SzPts val="4800"/>
              <a:buNone/>
              <a:defRPr sz="6000"/>
            </a:lvl1pPr>
            <a:lvl2pPr marL="914400" lvl="1" indent="-228600" algn="l">
              <a:lnSpc>
                <a:spcPct val="100000"/>
              </a:lnSpc>
              <a:spcBef>
                <a:spcPts val="1000"/>
              </a:spcBef>
              <a:spcAft>
                <a:spcPts val="0"/>
              </a:spcAft>
              <a:buSzPts val="1280"/>
              <a:buNone/>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47"/>
        <p:cNvGrpSpPr/>
        <p:nvPr/>
      </p:nvGrpSpPr>
      <p:grpSpPr>
        <a:xfrm>
          <a:off x="0" y="0"/>
          <a:ext cx="0" cy="0"/>
          <a:chOff x="0" y="0"/>
          <a:chExt cx="0" cy="0"/>
        </a:xfrm>
      </p:grpSpPr>
      <p:sp>
        <p:nvSpPr>
          <p:cNvPr id="248" name="Google Shape;248;p47"/>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47"/>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4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3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3"/>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43" name="Google Shape;43;p33"/>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3"/>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3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4"/>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9" name="Google Shape;49;p34"/>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50" name="Google Shape;50;p34"/>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51" name="Google Shape;51;p34"/>
          <p:cNvSpPr txBox="1">
            <a:spLocks noGrp="1"/>
          </p:cNvSpPr>
          <p:nvPr>
            <p:ph type="body" idx="4"/>
          </p:nvPr>
        </p:nvSpPr>
        <p:spPr>
          <a:xfrm>
            <a:off x="6208710"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52" name="Google Shape;52;p34"/>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4"/>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5"/>
        <p:cNvGrpSpPr/>
        <p:nvPr/>
      </p:nvGrpSpPr>
      <p:grpSpPr>
        <a:xfrm>
          <a:off x="0" y="0"/>
          <a:ext cx="0" cy="0"/>
          <a:chOff x="0" y="0"/>
          <a:chExt cx="0" cy="0"/>
        </a:xfrm>
      </p:grpSpPr>
      <p:grpSp>
        <p:nvGrpSpPr>
          <p:cNvPr id="56" name="Google Shape;56;p35"/>
          <p:cNvGrpSpPr/>
          <p:nvPr/>
        </p:nvGrpSpPr>
        <p:grpSpPr>
          <a:xfrm>
            <a:off x="0" y="-2373"/>
            <a:ext cx="12192000" cy="6867027"/>
            <a:chOff x="0" y="-2373"/>
            <a:chExt cx="12192000" cy="6867027"/>
          </a:xfrm>
        </p:grpSpPr>
        <p:sp>
          <p:nvSpPr>
            <p:cNvPr id="57" name="Google Shape;57;p3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5"/>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5"/>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5"/>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66" name="Google Shape;66;p3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7" name="Google Shape;67;p35"/>
          <p:cNvSpPr txBox="1">
            <a:spLocks noGrp="1"/>
          </p:cNvSpPr>
          <p:nvPr>
            <p:ph type="title"/>
          </p:nvPr>
        </p:nvSpPr>
        <p:spPr>
          <a:xfrm>
            <a:off x="1154956" y="2677645"/>
            <a:ext cx="4351023" cy="2283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5"/>
          <p:cNvSpPr txBox="1">
            <a:spLocks noGrp="1"/>
          </p:cNvSpPr>
          <p:nvPr>
            <p:ph type="body" idx="1"/>
          </p:nvPr>
        </p:nvSpPr>
        <p:spPr>
          <a:xfrm>
            <a:off x="6895558" y="2677644"/>
            <a:ext cx="3755379" cy="2283823"/>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00"/>
              <a:buNone/>
              <a:defRPr sz="2000" cap="none">
                <a:solidFill>
                  <a:schemeClr val="accent1"/>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69" name="Google Shape;69;p35"/>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 left">
  <p:cSld name="Title Only - left">
    <p:spTree>
      <p:nvGrpSpPr>
        <p:cNvPr id="1" name="Shape 73"/>
        <p:cNvGrpSpPr/>
        <p:nvPr/>
      </p:nvGrpSpPr>
      <p:grpSpPr>
        <a:xfrm>
          <a:off x="0" y="0"/>
          <a:ext cx="0" cy="0"/>
          <a:chOff x="0" y="0"/>
          <a:chExt cx="0" cy="0"/>
        </a:xfrm>
      </p:grpSpPr>
      <p:grpSp>
        <p:nvGrpSpPr>
          <p:cNvPr id="74" name="Google Shape;74;p36"/>
          <p:cNvGrpSpPr/>
          <p:nvPr/>
        </p:nvGrpSpPr>
        <p:grpSpPr>
          <a:xfrm>
            <a:off x="16303" y="0"/>
            <a:ext cx="12192000" cy="6858000"/>
            <a:chOff x="16303" y="6430358"/>
            <a:chExt cx="12192000" cy="6858000"/>
          </a:xfrm>
        </p:grpSpPr>
        <p:sp>
          <p:nvSpPr>
            <p:cNvPr id="75" name="Google Shape;75;p36"/>
            <p:cNvSpPr/>
            <p:nvPr/>
          </p:nvSpPr>
          <p:spPr>
            <a:xfrm>
              <a:off x="236937" y="6430358"/>
              <a:ext cx="5078012" cy="6858000"/>
            </a:xfrm>
            <a:prstGeom prst="rect">
              <a:avLst/>
            </a:prstGeom>
            <a:blipFill rotWithShape="1">
              <a:blip r:embed="rId2">
                <a:alphaModFix/>
              </a:blip>
              <a:stretch>
                <a:fillRect r="-140084"/>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6"/>
            <p:cNvSpPr/>
            <p:nvPr/>
          </p:nvSpPr>
          <p:spPr>
            <a:xfrm rot="-5677511">
              <a:off x="3144589" y="8256436"/>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6"/>
            <p:cNvSpPr/>
            <p:nvPr/>
          </p:nvSpPr>
          <p:spPr>
            <a:xfrm rot="-5400000">
              <a:off x="2233481" y="9232079"/>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8" name="Google Shape;78;p36"/>
            <p:cNvSpPr/>
            <p:nvPr/>
          </p:nvSpPr>
          <p:spPr>
            <a:xfrm>
              <a:off x="16303" y="6431945"/>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9" name="Google Shape;79;p36"/>
          <p:cNvSpPr txBox="1">
            <a:spLocks noGrp="1"/>
          </p:cNvSpPr>
          <p:nvPr>
            <p:ph type="title"/>
          </p:nvPr>
        </p:nvSpPr>
        <p:spPr>
          <a:xfrm>
            <a:off x="1154956" y="2287088"/>
            <a:ext cx="3438881" cy="2283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2300"/>
              <a:buFont typeface="Century Gothic"/>
              <a:buNone/>
              <a:defRPr sz="23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6"/>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6"/>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ullets as Icons 5X Vertical">
  <p:cSld name="Bullets as Icons 5X Vertical">
    <p:spTree>
      <p:nvGrpSpPr>
        <p:cNvPr id="1" name="Shape 84"/>
        <p:cNvGrpSpPr/>
        <p:nvPr/>
      </p:nvGrpSpPr>
      <p:grpSpPr>
        <a:xfrm>
          <a:off x="0" y="0"/>
          <a:ext cx="0" cy="0"/>
          <a:chOff x="0" y="0"/>
          <a:chExt cx="0" cy="0"/>
        </a:xfrm>
      </p:grpSpPr>
      <p:sp>
        <p:nvSpPr>
          <p:cNvPr id="85" name="Google Shape;85;p37"/>
          <p:cNvSpPr>
            <a:spLocks noGrp="1"/>
          </p:cNvSpPr>
          <p:nvPr>
            <p:ph type="body" idx="1"/>
          </p:nvPr>
        </p:nvSpPr>
        <p:spPr>
          <a:xfrm>
            <a:off x="6792913" y="1748812"/>
            <a:ext cx="3852000" cy="720000"/>
          </a:xfrm>
          <a:prstGeom prst="roundRect">
            <a:avLst>
              <a:gd name="adj" fmla="val 16667"/>
            </a:avLst>
          </a:prstGeom>
          <a:solidFill>
            <a:srgbClr val="F2F2F2"/>
          </a:solidFill>
          <a:ln w="31750" cap="flat" cmpd="sng">
            <a:solidFill>
              <a:schemeClr val="accent1"/>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80"/>
              <a:buNone/>
              <a:defRPr sz="2100">
                <a:solidFill>
                  <a:schemeClr val="dk1"/>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86" name="Google Shape;86;p37"/>
          <p:cNvSpPr>
            <a:spLocks noGrp="1"/>
          </p:cNvSpPr>
          <p:nvPr>
            <p:ph type="body" idx="2"/>
          </p:nvPr>
        </p:nvSpPr>
        <p:spPr>
          <a:xfrm>
            <a:off x="6792913" y="2561156"/>
            <a:ext cx="3852000" cy="720000"/>
          </a:xfrm>
          <a:prstGeom prst="roundRect">
            <a:avLst>
              <a:gd name="adj" fmla="val 16667"/>
            </a:avLst>
          </a:prstGeom>
          <a:solidFill>
            <a:srgbClr val="F2F2F2"/>
          </a:solidFill>
          <a:ln w="31750" cap="flat" cmpd="sng">
            <a:solidFill>
              <a:schemeClr val="accent2"/>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80"/>
              <a:buNone/>
              <a:defRPr sz="2100">
                <a:solidFill>
                  <a:schemeClr val="dk1"/>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87" name="Google Shape;87;p37"/>
          <p:cNvSpPr>
            <a:spLocks noGrp="1"/>
          </p:cNvSpPr>
          <p:nvPr>
            <p:ph type="body" idx="3"/>
          </p:nvPr>
        </p:nvSpPr>
        <p:spPr>
          <a:xfrm>
            <a:off x="6792913" y="3373501"/>
            <a:ext cx="3852000" cy="720000"/>
          </a:xfrm>
          <a:prstGeom prst="roundRect">
            <a:avLst>
              <a:gd name="adj" fmla="val 16667"/>
            </a:avLst>
          </a:prstGeom>
          <a:solidFill>
            <a:srgbClr val="F2F2F2"/>
          </a:solidFill>
          <a:ln w="31750" cap="flat" cmpd="sng">
            <a:solidFill>
              <a:schemeClr val="accent3"/>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80"/>
              <a:buNone/>
              <a:defRPr sz="2100">
                <a:solidFill>
                  <a:schemeClr val="dk1"/>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88" name="Google Shape;88;p37"/>
          <p:cNvSpPr>
            <a:spLocks noGrp="1"/>
          </p:cNvSpPr>
          <p:nvPr>
            <p:ph type="body" idx="4"/>
          </p:nvPr>
        </p:nvSpPr>
        <p:spPr>
          <a:xfrm>
            <a:off x="6792913" y="4185846"/>
            <a:ext cx="3852000" cy="720000"/>
          </a:xfrm>
          <a:prstGeom prst="roundRect">
            <a:avLst>
              <a:gd name="adj" fmla="val 16667"/>
            </a:avLst>
          </a:prstGeom>
          <a:solidFill>
            <a:srgbClr val="F2F2F2"/>
          </a:solidFill>
          <a:ln w="3175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80"/>
              <a:buNone/>
              <a:defRPr sz="2100">
                <a:solidFill>
                  <a:schemeClr val="dk1"/>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89" name="Google Shape;89;p37"/>
          <p:cNvSpPr>
            <a:spLocks noGrp="1"/>
          </p:cNvSpPr>
          <p:nvPr>
            <p:ph type="body" idx="5"/>
          </p:nvPr>
        </p:nvSpPr>
        <p:spPr>
          <a:xfrm>
            <a:off x="6792913" y="4998190"/>
            <a:ext cx="3852000" cy="720000"/>
          </a:xfrm>
          <a:prstGeom prst="roundRect">
            <a:avLst>
              <a:gd name="adj" fmla="val 16667"/>
            </a:avLst>
          </a:prstGeom>
          <a:solidFill>
            <a:srgbClr val="F2F2F2"/>
          </a:solidFill>
          <a:ln w="31750" cap="flat" cmpd="sng">
            <a:solidFill>
              <a:schemeClr val="accent6"/>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80"/>
              <a:buNone/>
              <a:defRPr sz="2100">
                <a:solidFill>
                  <a:schemeClr val="dk1"/>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grpSp>
        <p:nvGrpSpPr>
          <p:cNvPr id="90" name="Google Shape;90;p37"/>
          <p:cNvGrpSpPr/>
          <p:nvPr/>
        </p:nvGrpSpPr>
        <p:grpSpPr>
          <a:xfrm>
            <a:off x="16303" y="0"/>
            <a:ext cx="12192000" cy="6858000"/>
            <a:chOff x="16303" y="6430358"/>
            <a:chExt cx="12192000" cy="6858000"/>
          </a:xfrm>
        </p:grpSpPr>
        <p:sp>
          <p:nvSpPr>
            <p:cNvPr id="91" name="Google Shape;91;p37"/>
            <p:cNvSpPr/>
            <p:nvPr/>
          </p:nvSpPr>
          <p:spPr>
            <a:xfrm>
              <a:off x="236937" y="6430358"/>
              <a:ext cx="5078012" cy="6858000"/>
            </a:xfrm>
            <a:prstGeom prst="rect">
              <a:avLst/>
            </a:prstGeom>
            <a:blipFill rotWithShape="1">
              <a:blip r:embed="rId2">
                <a:alphaModFix/>
              </a:blip>
              <a:stretch>
                <a:fillRect r="-140084"/>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7"/>
            <p:cNvSpPr/>
            <p:nvPr/>
          </p:nvSpPr>
          <p:spPr>
            <a:xfrm rot="-5677511">
              <a:off x="3144589" y="8256436"/>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7"/>
            <p:cNvSpPr/>
            <p:nvPr/>
          </p:nvSpPr>
          <p:spPr>
            <a:xfrm rot="-5400000">
              <a:off x="2233481" y="9232079"/>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4" name="Google Shape;94;p37"/>
            <p:cNvSpPr/>
            <p:nvPr/>
          </p:nvSpPr>
          <p:spPr>
            <a:xfrm>
              <a:off x="16303" y="6431945"/>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5" name="Google Shape;95;p37"/>
          <p:cNvSpPr txBox="1">
            <a:spLocks noGrp="1"/>
          </p:cNvSpPr>
          <p:nvPr>
            <p:ph type="title"/>
          </p:nvPr>
        </p:nvSpPr>
        <p:spPr>
          <a:xfrm>
            <a:off x="1154956" y="2287088"/>
            <a:ext cx="3438881" cy="2283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2300"/>
              <a:buFont typeface="Century Gothic"/>
              <a:buNone/>
              <a:defRPr sz="23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7"/>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37"/>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100" name="Google Shape;100;p37"/>
          <p:cNvSpPr>
            <a:spLocks noGrp="1"/>
          </p:cNvSpPr>
          <p:nvPr>
            <p:ph type="pic" idx="6"/>
          </p:nvPr>
        </p:nvSpPr>
        <p:spPr>
          <a:xfrm>
            <a:off x="5870575" y="1840504"/>
            <a:ext cx="536616" cy="536616"/>
          </a:xfrm>
          <a:prstGeom prst="rect">
            <a:avLst/>
          </a:prstGeom>
          <a:noFill/>
          <a:ln>
            <a:noFill/>
          </a:ln>
        </p:spPr>
      </p:sp>
      <p:sp>
        <p:nvSpPr>
          <p:cNvPr id="101" name="Google Shape;101;p37"/>
          <p:cNvSpPr>
            <a:spLocks noGrp="1"/>
          </p:cNvSpPr>
          <p:nvPr>
            <p:ph type="pic" idx="7"/>
          </p:nvPr>
        </p:nvSpPr>
        <p:spPr>
          <a:xfrm>
            <a:off x="5870575" y="2652849"/>
            <a:ext cx="536616" cy="536616"/>
          </a:xfrm>
          <a:prstGeom prst="rect">
            <a:avLst/>
          </a:prstGeom>
          <a:noFill/>
          <a:ln>
            <a:noFill/>
          </a:ln>
        </p:spPr>
      </p:sp>
      <p:sp>
        <p:nvSpPr>
          <p:cNvPr id="102" name="Google Shape;102;p37"/>
          <p:cNvSpPr>
            <a:spLocks noGrp="1"/>
          </p:cNvSpPr>
          <p:nvPr>
            <p:ph type="pic" idx="8"/>
          </p:nvPr>
        </p:nvSpPr>
        <p:spPr>
          <a:xfrm>
            <a:off x="5870575" y="3465194"/>
            <a:ext cx="536616" cy="536616"/>
          </a:xfrm>
          <a:prstGeom prst="rect">
            <a:avLst/>
          </a:prstGeom>
          <a:noFill/>
          <a:ln>
            <a:noFill/>
          </a:ln>
        </p:spPr>
      </p:sp>
      <p:sp>
        <p:nvSpPr>
          <p:cNvPr id="103" name="Google Shape;103;p37"/>
          <p:cNvSpPr>
            <a:spLocks noGrp="1"/>
          </p:cNvSpPr>
          <p:nvPr>
            <p:ph type="pic" idx="9"/>
          </p:nvPr>
        </p:nvSpPr>
        <p:spPr>
          <a:xfrm>
            <a:off x="5870575" y="4277539"/>
            <a:ext cx="536616" cy="536616"/>
          </a:xfrm>
          <a:prstGeom prst="rect">
            <a:avLst/>
          </a:prstGeom>
          <a:noFill/>
          <a:ln>
            <a:noFill/>
          </a:ln>
        </p:spPr>
      </p:sp>
      <p:sp>
        <p:nvSpPr>
          <p:cNvPr id="104" name="Google Shape;104;p37"/>
          <p:cNvSpPr>
            <a:spLocks noGrp="1"/>
          </p:cNvSpPr>
          <p:nvPr>
            <p:ph type="pic" idx="13"/>
          </p:nvPr>
        </p:nvSpPr>
        <p:spPr>
          <a:xfrm>
            <a:off x="5870575" y="5089882"/>
            <a:ext cx="536616" cy="536616"/>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4 Icon Bullets Vertical Light">
  <p:cSld name="4 Icon Bullets Vertical Light">
    <p:spTree>
      <p:nvGrpSpPr>
        <p:cNvPr id="1" name="Shape 105"/>
        <p:cNvGrpSpPr/>
        <p:nvPr/>
      </p:nvGrpSpPr>
      <p:grpSpPr>
        <a:xfrm>
          <a:off x="0" y="0"/>
          <a:ext cx="0" cy="0"/>
          <a:chOff x="0" y="0"/>
          <a:chExt cx="0" cy="0"/>
        </a:xfrm>
      </p:grpSpPr>
      <p:sp>
        <p:nvSpPr>
          <p:cNvPr id="106" name="Google Shape;106;p38"/>
          <p:cNvSpPr/>
          <p:nvPr/>
        </p:nvSpPr>
        <p:spPr>
          <a:xfrm>
            <a:off x="8699143" y="3702940"/>
            <a:ext cx="1261872" cy="126187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7" name="Google Shape;107;p38"/>
          <p:cNvSpPr>
            <a:spLocks noGrp="1"/>
          </p:cNvSpPr>
          <p:nvPr>
            <p:ph type="pic" idx="2"/>
          </p:nvPr>
        </p:nvSpPr>
        <p:spPr>
          <a:xfrm>
            <a:off x="8865103" y="3869836"/>
            <a:ext cx="929952" cy="929952"/>
          </a:xfrm>
          <a:prstGeom prst="ellipse">
            <a:avLst/>
          </a:prstGeom>
          <a:noFill/>
          <a:ln>
            <a:noFill/>
          </a:ln>
        </p:spPr>
      </p:sp>
      <p:sp>
        <p:nvSpPr>
          <p:cNvPr id="108" name="Google Shape;108;p38"/>
          <p:cNvSpPr/>
          <p:nvPr/>
        </p:nvSpPr>
        <p:spPr>
          <a:xfrm>
            <a:off x="6287247" y="3706777"/>
            <a:ext cx="1261872" cy="126187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9" name="Google Shape;109;p38"/>
          <p:cNvSpPr>
            <a:spLocks noGrp="1"/>
          </p:cNvSpPr>
          <p:nvPr>
            <p:ph type="pic" idx="3"/>
          </p:nvPr>
        </p:nvSpPr>
        <p:spPr>
          <a:xfrm>
            <a:off x="6452271" y="3873673"/>
            <a:ext cx="929952" cy="929952"/>
          </a:xfrm>
          <a:prstGeom prst="ellipse">
            <a:avLst/>
          </a:prstGeom>
          <a:noFill/>
          <a:ln>
            <a:noFill/>
          </a:ln>
        </p:spPr>
      </p:sp>
      <p:sp>
        <p:nvSpPr>
          <p:cNvPr id="110" name="Google Shape;110;p38"/>
          <p:cNvSpPr/>
          <p:nvPr/>
        </p:nvSpPr>
        <p:spPr>
          <a:xfrm>
            <a:off x="8699143" y="799317"/>
            <a:ext cx="1261872" cy="126187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11" name="Google Shape;111;p38"/>
          <p:cNvSpPr/>
          <p:nvPr/>
        </p:nvSpPr>
        <p:spPr>
          <a:xfrm>
            <a:off x="6289119" y="799317"/>
            <a:ext cx="1261872" cy="1261872"/>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grpSp>
        <p:nvGrpSpPr>
          <p:cNvPr id="112" name="Google Shape;112;p38"/>
          <p:cNvGrpSpPr/>
          <p:nvPr/>
        </p:nvGrpSpPr>
        <p:grpSpPr>
          <a:xfrm>
            <a:off x="16303" y="0"/>
            <a:ext cx="12192000" cy="6858000"/>
            <a:chOff x="16303" y="6430358"/>
            <a:chExt cx="12192000" cy="6858000"/>
          </a:xfrm>
        </p:grpSpPr>
        <p:sp>
          <p:nvSpPr>
            <p:cNvPr id="113" name="Google Shape;113;p38"/>
            <p:cNvSpPr/>
            <p:nvPr/>
          </p:nvSpPr>
          <p:spPr>
            <a:xfrm>
              <a:off x="236937" y="6430358"/>
              <a:ext cx="5078012" cy="6858000"/>
            </a:xfrm>
            <a:prstGeom prst="rect">
              <a:avLst/>
            </a:prstGeom>
            <a:blipFill rotWithShape="1">
              <a:blip r:embed="rId2">
                <a:alphaModFix/>
              </a:blip>
              <a:stretch>
                <a:fillRect r="-140084"/>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8"/>
            <p:cNvSpPr/>
            <p:nvPr/>
          </p:nvSpPr>
          <p:spPr>
            <a:xfrm rot="-5677511">
              <a:off x="3144589" y="8256436"/>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8"/>
            <p:cNvSpPr/>
            <p:nvPr/>
          </p:nvSpPr>
          <p:spPr>
            <a:xfrm rot="-5400000">
              <a:off x="2233481" y="9232079"/>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6" name="Google Shape;116;p38"/>
            <p:cNvSpPr/>
            <p:nvPr/>
          </p:nvSpPr>
          <p:spPr>
            <a:xfrm>
              <a:off x="16303" y="6431945"/>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7" name="Google Shape;117;p38"/>
          <p:cNvSpPr txBox="1">
            <a:spLocks noGrp="1"/>
          </p:cNvSpPr>
          <p:nvPr>
            <p:ph type="title"/>
          </p:nvPr>
        </p:nvSpPr>
        <p:spPr>
          <a:xfrm>
            <a:off x="1154956" y="2287088"/>
            <a:ext cx="3438881" cy="2283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2300"/>
              <a:buFont typeface="Century Gothic"/>
              <a:buNone/>
              <a:defRPr sz="23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38"/>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8"/>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122" name="Google Shape;122;p38"/>
          <p:cNvSpPr txBox="1">
            <a:spLocks noGrp="1"/>
          </p:cNvSpPr>
          <p:nvPr>
            <p:ph type="body" idx="1"/>
          </p:nvPr>
        </p:nvSpPr>
        <p:spPr>
          <a:xfrm>
            <a:off x="5756275" y="2351088"/>
            <a:ext cx="2325688" cy="7747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23" name="Google Shape;123;p38"/>
          <p:cNvSpPr txBox="1">
            <a:spLocks noGrp="1"/>
          </p:cNvSpPr>
          <p:nvPr>
            <p:ph type="body" idx="4"/>
          </p:nvPr>
        </p:nvSpPr>
        <p:spPr>
          <a:xfrm>
            <a:off x="8167235" y="2351088"/>
            <a:ext cx="2325688" cy="7747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24" name="Google Shape;124;p38"/>
          <p:cNvSpPr txBox="1">
            <a:spLocks noGrp="1"/>
          </p:cNvSpPr>
          <p:nvPr>
            <p:ph type="body" idx="5"/>
          </p:nvPr>
        </p:nvSpPr>
        <p:spPr>
          <a:xfrm>
            <a:off x="5756275" y="5258548"/>
            <a:ext cx="2325688" cy="7747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25" name="Google Shape;125;p38"/>
          <p:cNvSpPr txBox="1">
            <a:spLocks noGrp="1"/>
          </p:cNvSpPr>
          <p:nvPr>
            <p:ph type="body" idx="6"/>
          </p:nvPr>
        </p:nvSpPr>
        <p:spPr>
          <a:xfrm>
            <a:off x="8167235" y="5258548"/>
            <a:ext cx="2325688" cy="7747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26" name="Google Shape;126;p38"/>
          <p:cNvSpPr>
            <a:spLocks noGrp="1"/>
          </p:cNvSpPr>
          <p:nvPr>
            <p:ph type="pic" idx="7"/>
          </p:nvPr>
        </p:nvSpPr>
        <p:spPr>
          <a:xfrm>
            <a:off x="6454143" y="966213"/>
            <a:ext cx="929952" cy="929952"/>
          </a:xfrm>
          <a:prstGeom prst="ellipse">
            <a:avLst/>
          </a:prstGeom>
          <a:noFill/>
          <a:ln>
            <a:noFill/>
          </a:ln>
        </p:spPr>
      </p:sp>
      <p:sp>
        <p:nvSpPr>
          <p:cNvPr id="127" name="Google Shape;127;p38"/>
          <p:cNvSpPr>
            <a:spLocks noGrp="1"/>
          </p:cNvSpPr>
          <p:nvPr>
            <p:ph type="pic" idx="8"/>
          </p:nvPr>
        </p:nvSpPr>
        <p:spPr>
          <a:xfrm>
            <a:off x="8865103" y="965277"/>
            <a:ext cx="929952" cy="929952"/>
          </a:xfrm>
          <a:prstGeom prst="ellipse">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4 Icon Bullets Vertical">
  <p:cSld name="4 Icon Bullets Vertical">
    <p:spTree>
      <p:nvGrpSpPr>
        <p:cNvPr id="1" name="Shape 128"/>
        <p:cNvGrpSpPr/>
        <p:nvPr/>
      </p:nvGrpSpPr>
      <p:grpSpPr>
        <a:xfrm>
          <a:off x="0" y="0"/>
          <a:ext cx="0" cy="0"/>
          <a:chOff x="0" y="0"/>
          <a:chExt cx="0" cy="0"/>
        </a:xfrm>
      </p:grpSpPr>
      <p:sp>
        <p:nvSpPr>
          <p:cNvPr id="129" name="Google Shape;129;p39"/>
          <p:cNvSpPr/>
          <p:nvPr/>
        </p:nvSpPr>
        <p:spPr>
          <a:xfrm>
            <a:off x="8699143" y="3702940"/>
            <a:ext cx="1261872" cy="1261872"/>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0" name="Google Shape;130;p39"/>
          <p:cNvSpPr>
            <a:spLocks noGrp="1"/>
          </p:cNvSpPr>
          <p:nvPr>
            <p:ph type="pic" idx="2"/>
          </p:nvPr>
        </p:nvSpPr>
        <p:spPr>
          <a:xfrm>
            <a:off x="8865103" y="3869836"/>
            <a:ext cx="929952" cy="929952"/>
          </a:xfrm>
          <a:prstGeom prst="ellipse">
            <a:avLst/>
          </a:prstGeom>
          <a:noFill/>
          <a:ln>
            <a:noFill/>
          </a:ln>
        </p:spPr>
      </p:sp>
      <p:sp>
        <p:nvSpPr>
          <p:cNvPr id="131" name="Google Shape;131;p39"/>
          <p:cNvSpPr/>
          <p:nvPr/>
        </p:nvSpPr>
        <p:spPr>
          <a:xfrm>
            <a:off x="6288183" y="3706777"/>
            <a:ext cx="1261872" cy="126187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2" name="Google Shape;132;p39"/>
          <p:cNvSpPr>
            <a:spLocks noGrp="1"/>
          </p:cNvSpPr>
          <p:nvPr>
            <p:ph type="pic" idx="3"/>
          </p:nvPr>
        </p:nvSpPr>
        <p:spPr>
          <a:xfrm>
            <a:off x="6454143" y="3873673"/>
            <a:ext cx="929952" cy="929952"/>
          </a:xfrm>
          <a:prstGeom prst="ellipse">
            <a:avLst/>
          </a:prstGeom>
          <a:noFill/>
          <a:ln>
            <a:noFill/>
          </a:ln>
        </p:spPr>
      </p:sp>
      <p:sp>
        <p:nvSpPr>
          <p:cNvPr id="133" name="Google Shape;133;p39"/>
          <p:cNvSpPr/>
          <p:nvPr/>
        </p:nvSpPr>
        <p:spPr>
          <a:xfrm>
            <a:off x="8699143" y="799317"/>
            <a:ext cx="1261872" cy="12618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4" name="Google Shape;134;p39"/>
          <p:cNvSpPr/>
          <p:nvPr/>
        </p:nvSpPr>
        <p:spPr>
          <a:xfrm>
            <a:off x="6288183" y="799317"/>
            <a:ext cx="1261872" cy="126187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5" name="Google Shape;135;p39"/>
          <p:cNvSpPr>
            <a:spLocks noGrp="1"/>
          </p:cNvSpPr>
          <p:nvPr>
            <p:ph type="pic" idx="4"/>
          </p:nvPr>
        </p:nvSpPr>
        <p:spPr>
          <a:xfrm>
            <a:off x="6454143" y="966213"/>
            <a:ext cx="929952" cy="929952"/>
          </a:xfrm>
          <a:prstGeom prst="ellipse">
            <a:avLst/>
          </a:prstGeom>
          <a:noFill/>
          <a:ln>
            <a:noFill/>
          </a:ln>
        </p:spPr>
      </p:sp>
      <p:sp>
        <p:nvSpPr>
          <p:cNvPr id="136" name="Google Shape;136;p39"/>
          <p:cNvSpPr>
            <a:spLocks noGrp="1"/>
          </p:cNvSpPr>
          <p:nvPr>
            <p:ph type="pic" idx="5"/>
          </p:nvPr>
        </p:nvSpPr>
        <p:spPr>
          <a:xfrm>
            <a:off x="8865103" y="965277"/>
            <a:ext cx="929952" cy="929952"/>
          </a:xfrm>
          <a:prstGeom prst="ellipse">
            <a:avLst/>
          </a:prstGeom>
          <a:noFill/>
          <a:ln>
            <a:noFill/>
          </a:ln>
        </p:spPr>
      </p:sp>
      <p:grpSp>
        <p:nvGrpSpPr>
          <p:cNvPr id="137" name="Google Shape;137;p39"/>
          <p:cNvGrpSpPr/>
          <p:nvPr/>
        </p:nvGrpSpPr>
        <p:grpSpPr>
          <a:xfrm>
            <a:off x="16303" y="0"/>
            <a:ext cx="12192000" cy="6858000"/>
            <a:chOff x="16303" y="6430358"/>
            <a:chExt cx="12192000" cy="6858000"/>
          </a:xfrm>
        </p:grpSpPr>
        <p:sp>
          <p:nvSpPr>
            <p:cNvPr id="138" name="Google Shape;138;p39"/>
            <p:cNvSpPr/>
            <p:nvPr/>
          </p:nvSpPr>
          <p:spPr>
            <a:xfrm>
              <a:off x="236937" y="6430358"/>
              <a:ext cx="5078012" cy="6858000"/>
            </a:xfrm>
            <a:prstGeom prst="rect">
              <a:avLst/>
            </a:prstGeom>
            <a:blipFill rotWithShape="1">
              <a:blip r:embed="rId2">
                <a:alphaModFix/>
              </a:blip>
              <a:stretch>
                <a:fillRect r="-140084"/>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9"/>
            <p:cNvSpPr/>
            <p:nvPr/>
          </p:nvSpPr>
          <p:spPr>
            <a:xfrm rot="-5677511">
              <a:off x="3144589" y="8256436"/>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9"/>
            <p:cNvSpPr/>
            <p:nvPr/>
          </p:nvSpPr>
          <p:spPr>
            <a:xfrm rot="-5400000">
              <a:off x="2233481" y="9232079"/>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41" name="Google Shape;141;p39"/>
            <p:cNvSpPr/>
            <p:nvPr/>
          </p:nvSpPr>
          <p:spPr>
            <a:xfrm>
              <a:off x="16303" y="6431945"/>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2" name="Google Shape;142;p39"/>
          <p:cNvSpPr txBox="1">
            <a:spLocks noGrp="1"/>
          </p:cNvSpPr>
          <p:nvPr>
            <p:ph type="title"/>
          </p:nvPr>
        </p:nvSpPr>
        <p:spPr>
          <a:xfrm>
            <a:off x="1154956" y="2287088"/>
            <a:ext cx="3438881" cy="2283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2300"/>
              <a:buFont typeface="Century Gothic"/>
              <a:buNone/>
              <a:defRPr sz="23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9"/>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9"/>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147" name="Google Shape;147;p39"/>
          <p:cNvSpPr txBox="1">
            <a:spLocks noGrp="1"/>
          </p:cNvSpPr>
          <p:nvPr>
            <p:ph type="body" idx="1"/>
          </p:nvPr>
        </p:nvSpPr>
        <p:spPr>
          <a:xfrm>
            <a:off x="5756275" y="2351088"/>
            <a:ext cx="2325688" cy="7747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48" name="Google Shape;148;p39"/>
          <p:cNvSpPr txBox="1">
            <a:spLocks noGrp="1"/>
          </p:cNvSpPr>
          <p:nvPr>
            <p:ph type="body" idx="6"/>
          </p:nvPr>
        </p:nvSpPr>
        <p:spPr>
          <a:xfrm>
            <a:off x="8167235" y="2351088"/>
            <a:ext cx="2325688" cy="7747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49" name="Google Shape;149;p39"/>
          <p:cNvSpPr txBox="1">
            <a:spLocks noGrp="1"/>
          </p:cNvSpPr>
          <p:nvPr>
            <p:ph type="body" idx="7"/>
          </p:nvPr>
        </p:nvSpPr>
        <p:spPr>
          <a:xfrm>
            <a:off x="5756275" y="5258548"/>
            <a:ext cx="2325688" cy="7747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50" name="Google Shape;150;p39"/>
          <p:cNvSpPr txBox="1">
            <a:spLocks noGrp="1"/>
          </p:cNvSpPr>
          <p:nvPr>
            <p:ph type="body" idx="8"/>
          </p:nvPr>
        </p:nvSpPr>
        <p:spPr>
          <a:xfrm>
            <a:off x="8167235" y="5258548"/>
            <a:ext cx="2325688" cy="7747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2 Icon Bullets Vertical">
  <p:cSld name="2 Icon Bullets Vertical">
    <p:spTree>
      <p:nvGrpSpPr>
        <p:cNvPr id="1" name="Shape 151"/>
        <p:cNvGrpSpPr/>
        <p:nvPr/>
      </p:nvGrpSpPr>
      <p:grpSpPr>
        <a:xfrm>
          <a:off x="0" y="0"/>
          <a:ext cx="0" cy="0"/>
          <a:chOff x="0" y="0"/>
          <a:chExt cx="0" cy="0"/>
        </a:xfrm>
      </p:grpSpPr>
      <p:sp>
        <p:nvSpPr>
          <p:cNvPr id="152" name="Google Shape;152;p40"/>
          <p:cNvSpPr/>
          <p:nvPr/>
        </p:nvSpPr>
        <p:spPr>
          <a:xfrm>
            <a:off x="8699143" y="2234226"/>
            <a:ext cx="1261872" cy="12618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53" name="Google Shape;153;p40"/>
          <p:cNvSpPr/>
          <p:nvPr/>
        </p:nvSpPr>
        <p:spPr>
          <a:xfrm>
            <a:off x="6288183" y="2234226"/>
            <a:ext cx="1261872" cy="126187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54" name="Google Shape;154;p40"/>
          <p:cNvSpPr>
            <a:spLocks noGrp="1"/>
          </p:cNvSpPr>
          <p:nvPr>
            <p:ph type="pic" idx="2"/>
          </p:nvPr>
        </p:nvSpPr>
        <p:spPr>
          <a:xfrm>
            <a:off x="6454143" y="2401122"/>
            <a:ext cx="929952" cy="929952"/>
          </a:xfrm>
          <a:prstGeom prst="ellipse">
            <a:avLst/>
          </a:prstGeom>
          <a:noFill/>
          <a:ln>
            <a:noFill/>
          </a:ln>
        </p:spPr>
      </p:sp>
      <p:sp>
        <p:nvSpPr>
          <p:cNvPr id="155" name="Google Shape;155;p40"/>
          <p:cNvSpPr>
            <a:spLocks noGrp="1"/>
          </p:cNvSpPr>
          <p:nvPr>
            <p:ph type="pic" idx="3"/>
          </p:nvPr>
        </p:nvSpPr>
        <p:spPr>
          <a:xfrm>
            <a:off x="8865103" y="2400186"/>
            <a:ext cx="929952" cy="929952"/>
          </a:xfrm>
          <a:prstGeom prst="ellipse">
            <a:avLst/>
          </a:prstGeom>
          <a:noFill/>
          <a:ln>
            <a:noFill/>
          </a:ln>
        </p:spPr>
      </p:sp>
      <p:grpSp>
        <p:nvGrpSpPr>
          <p:cNvPr id="156" name="Google Shape;156;p40"/>
          <p:cNvGrpSpPr/>
          <p:nvPr/>
        </p:nvGrpSpPr>
        <p:grpSpPr>
          <a:xfrm>
            <a:off x="16303" y="0"/>
            <a:ext cx="12192000" cy="6858000"/>
            <a:chOff x="16303" y="6430358"/>
            <a:chExt cx="12192000" cy="6858000"/>
          </a:xfrm>
        </p:grpSpPr>
        <p:sp>
          <p:nvSpPr>
            <p:cNvPr id="157" name="Google Shape;157;p40"/>
            <p:cNvSpPr/>
            <p:nvPr/>
          </p:nvSpPr>
          <p:spPr>
            <a:xfrm>
              <a:off x="236937" y="6430358"/>
              <a:ext cx="5078012" cy="6858000"/>
            </a:xfrm>
            <a:prstGeom prst="rect">
              <a:avLst/>
            </a:prstGeom>
            <a:blipFill rotWithShape="1">
              <a:blip r:embed="rId2">
                <a:alphaModFix/>
              </a:blip>
              <a:stretch>
                <a:fillRect r="-140084"/>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0"/>
            <p:cNvSpPr/>
            <p:nvPr/>
          </p:nvSpPr>
          <p:spPr>
            <a:xfrm rot="-5677511">
              <a:off x="3144589" y="8256436"/>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0"/>
            <p:cNvSpPr/>
            <p:nvPr/>
          </p:nvSpPr>
          <p:spPr>
            <a:xfrm rot="-5400000">
              <a:off x="2233481" y="9232079"/>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0" name="Google Shape;160;p40"/>
            <p:cNvSpPr/>
            <p:nvPr/>
          </p:nvSpPr>
          <p:spPr>
            <a:xfrm>
              <a:off x="16303" y="6431945"/>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1" name="Google Shape;161;p40"/>
          <p:cNvSpPr txBox="1">
            <a:spLocks noGrp="1"/>
          </p:cNvSpPr>
          <p:nvPr>
            <p:ph type="title"/>
          </p:nvPr>
        </p:nvSpPr>
        <p:spPr>
          <a:xfrm>
            <a:off x="1154956" y="2287088"/>
            <a:ext cx="3438881" cy="2283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2300"/>
              <a:buFont typeface="Century Gothic"/>
              <a:buNone/>
              <a:defRPr sz="23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40"/>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40"/>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166" name="Google Shape;166;p40"/>
          <p:cNvSpPr txBox="1">
            <a:spLocks noGrp="1"/>
          </p:cNvSpPr>
          <p:nvPr>
            <p:ph type="body" idx="1"/>
          </p:nvPr>
        </p:nvSpPr>
        <p:spPr>
          <a:xfrm>
            <a:off x="5756275" y="3785996"/>
            <a:ext cx="2325688" cy="150345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67" name="Google Shape;167;p40"/>
          <p:cNvSpPr txBox="1">
            <a:spLocks noGrp="1"/>
          </p:cNvSpPr>
          <p:nvPr>
            <p:ph type="body" idx="4"/>
          </p:nvPr>
        </p:nvSpPr>
        <p:spPr>
          <a:xfrm>
            <a:off x="8167235" y="3785996"/>
            <a:ext cx="2325688" cy="150345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960"/>
              <a:buNone/>
              <a:defRPr sz="12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31"/>
          <p:cNvGrpSpPr/>
          <p:nvPr/>
        </p:nvGrpSpPr>
        <p:grpSpPr>
          <a:xfrm>
            <a:off x="0" y="-2373"/>
            <a:ext cx="12192000" cy="6867027"/>
            <a:chOff x="0" y="-2373"/>
            <a:chExt cx="12192000" cy="6867027"/>
          </a:xfrm>
        </p:grpSpPr>
        <p:sp>
          <p:nvSpPr>
            <p:cNvPr id="11" name="Google Shape;11;p31"/>
            <p:cNvSpPr/>
            <p:nvPr/>
          </p:nvSpPr>
          <p:spPr>
            <a:xfrm>
              <a:off x="0" y="0"/>
              <a:ext cx="12192000" cy="6858000"/>
            </a:xfrm>
            <a:prstGeom prst="rect">
              <a:avLst/>
            </a:prstGeom>
            <a:blipFill rotWithShape="1">
              <a:blip r:embed="rId1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1"/>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3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 name="Google Shape;20;p3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1" name="Google Shape;21;p31"/>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lnSpc>
                <a:spcPct val="100000"/>
              </a:lnSpc>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lnSpc>
                <a:spcPct val="100000"/>
              </a:lnSpc>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2" name="Google Shape;22;p31"/>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000" b="1"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3" name="Google Shape;23;p31"/>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000" b="1"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 name="Google Shape;24;p3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lt1"/>
              </a:buClr>
              <a:buSzPts val="3600"/>
              <a:buFont typeface="Times New Roman"/>
              <a:buNone/>
            </a:pPr>
            <a:r>
              <a:rPr lang="en-US" sz="3600">
                <a:solidFill>
                  <a:schemeClr val="lt1"/>
                </a:solidFill>
                <a:latin typeface="Times New Roman"/>
                <a:ea typeface="Times New Roman"/>
                <a:cs typeface="Times New Roman"/>
                <a:sym typeface="Times New Roman"/>
              </a:rPr>
              <a:t>Understanding Economics and How It Affects Business</a:t>
            </a:r>
            <a:br>
              <a:rPr lang="en-US">
                <a:solidFill>
                  <a:schemeClr val="lt1"/>
                </a:solidFill>
              </a:rPr>
            </a:br>
            <a:endParaRPr>
              <a:solidFill>
                <a:schemeClr val="lt1"/>
              </a:solidFill>
            </a:endParaRPr>
          </a:p>
        </p:txBody>
      </p:sp>
      <p:sp>
        <p:nvSpPr>
          <p:cNvPr id="257" name="Google Shape;257;p1"/>
          <p:cNvSpPr txBox="1">
            <a:spLocks noGrp="1"/>
          </p:cNvSpPr>
          <p:nvPr>
            <p:ph type="subTitle" idx="1"/>
          </p:nvPr>
        </p:nvSpPr>
        <p:spPr>
          <a:xfrm>
            <a:off x="1236235" y="4777381"/>
            <a:ext cx="8825658" cy="861420"/>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600"/>
              <a:buNone/>
            </a:pPr>
            <a:r>
              <a:rPr lang="en-US" sz="2000">
                <a:latin typeface="Times New Roman"/>
                <a:ea typeface="Times New Roman"/>
                <a:cs typeface="Times New Roman"/>
                <a:sym typeface="Times New Roman"/>
              </a:rPr>
              <a:t>TAKMILLA TABASSUM</a:t>
            </a:r>
            <a:endParaRPr sz="20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Key Economic Indicators (continued)</a:t>
            </a:r>
            <a:endParaRPr/>
          </a:p>
        </p:txBody>
      </p:sp>
      <p:sp>
        <p:nvSpPr>
          <p:cNvPr id="313" name="Google Shape;313;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10</a:t>
            </a:fld>
            <a:endParaRPr/>
          </a:p>
        </p:txBody>
      </p:sp>
      <p:pic>
        <p:nvPicPr>
          <p:cNvPr id="7" name="Picture 6">
            <a:extLst>
              <a:ext uri="{FF2B5EF4-FFF2-40B4-BE49-F238E27FC236}">
                <a16:creationId xmlns:a16="http://schemas.microsoft.com/office/drawing/2014/main" id="{DA96BBD5-5674-4C25-BB0A-E3B9FC664257}"/>
              </a:ext>
            </a:extLst>
          </p:cNvPr>
          <p:cNvPicPr>
            <a:picLocks noChangeAspect="1"/>
          </p:cNvPicPr>
          <p:nvPr/>
        </p:nvPicPr>
        <p:blipFill>
          <a:blip r:embed="rId3"/>
          <a:stretch>
            <a:fillRect/>
          </a:stretch>
        </p:blipFill>
        <p:spPr>
          <a:xfrm>
            <a:off x="803133" y="2698810"/>
            <a:ext cx="5010753" cy="3722989"/>
          </a:xfrm>
          <a:prstGeom prst="rect">
            <a:avLst/>
          </a:prstGeom>
        </p:spPr>
      </p:pic>
      <p:pic>
        <p:nvPicPr>
          <p:cNvPr id="11" name="Picture 10">
            <a:extLst>
              <a:ext uri="{FF2B5EF4-FFF2-40B4-BE49-F238E27FC236}">
                <a16:creationId xmlns:a16="http://schemas.microsoft.com/office/drawing/2014/main" id="{06D42135-CBEE-424B-8D24-E7FEEFC4910E}"/>
              </a:ext>
            </a:extLst>
          </p:cNvPr>
          <p:cNvPicPr>
            <a:picLocks noChangeAspect="1"/>
          </p:cNvPicPr>
          <p:nvPr/>
        </p:nvPicPr>
        <p:blipFill>
          <a:blip r:embed="rId4"/>
          <a:stretch>
            <a:fillRect/>
          </a:stretch>
        </p:blipFill>
        <p:spPr>
          <a:xfrm>
            <a:off x="6506700" y="2698811"/>
            <a:ext cx="5139337" cy="38185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0"/>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Macroeconomic policy objectives</a:t>
            </a:r>
            <a:endParaRPr/>
          </a:p>
        </p:txBody>
      </p:sp>
      <p:sp>
        <p:nvSpPr>
          <p:cNvPr id="321" name="Google Shape;321;p10"/>
          <p:cNvSpPr txBox="1">
            <a:spLocks noGrp="1"/>
          </p:cNvSpPr>
          <p:nvPr>
            <p:ph type="body" idx="1"/>
          </p:nvPr>
        </p:nvSpPr>
        <p:spPr>
          <a:xfrm>
            <a:off x="873761" y="2489200"/>
            <a:ext cx="10637520" cy="4368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Font typeface="Noto Sans Symbols"/>
              <a:buChar char="❑"/>
            </a:pPr>
            <a:r>
              <a:rPr lang="en-US" sz="2400" b="0" u="none" strike="noStrike" dirty="0">
                <a:solidFill>
                  <a:schemeClr val="dk1"/>
                </a:solidFill>
                <a:latin typeface="Times New Roman"/>
                <a:ea typeface="Times New Roman"/>
                <a:cs typeface="Times New Roman"/>
                <a:sym typeface="Times New Roman"/>
              </a:rPr>
              <a:t>The four key macroeconomic policy objectives:</a:t>
            </a:r>
            <a:endParaRPr dirty="0"/>
          </a:p>
          <a:p>
            <a:pPr marL="342900" lvl="0" indent="-342900" algn="l" rtl="0">
              <a:lnSpc>
                <a:spcPct val="100000"/>
              </a:lnSpc>
              <a:spcBef>
                <a:spcPts val="0"/>
              </a:spcBef>
              <a:spcAft>
                <a:spcPts val="0"/>
              </a:spcAft>
              <a:buSzPts val="1920"/>
              <a:buFont typeface="Courier New"/>
              <a:buChar char="o"/>
            </a:pPr>
            <a:r>
              <a:rPr lang="en-US" sz="2400" b="0" u="none" strike="noStrike" dirty="0">
                <a:solidFill>
                  <a:schemeClr val="dk1"/>
                </a:solidFill>
                <a:latin typeface="Times New Roman"/>
                <a:ea typeface="Times New Roman"/>
                <a:cs typeface="Times New Roman"/>
                <a:sym typeface="Times New Roman"/>
              </a:rPr>
              <a:t>Low Inflation</a:t>
            </a:r>
            <a:endParaRPr dirty="0"/>
          </a:p>
          <a:p>
            <a:pPr marL="342900" lvl="0" indent="-342900" algn="l" rtl="0">
              <a:lnSpc>
                <a:spcPct val="100000"/>
              </a:lnSpc>
              <a:spcBef>
                <a:spcPts val="0"/>
              </a:spcBef>
              <a:spcAft>
                <a:spcPts val="0"/>
              </a:spcAft>
              <a:buSzPts val="1920"/>
              <a:buFont typeface="Courier New"/>
              <a:buChar char="o"/>
            </a:pPr>
            <a:r>
              <a:rPr lang="en-US" sz="2400" b="0" u="none" strike="noStrike" dirty="0">
                <a:solidFill>
                  <a:schemeClr val="dk1"/>
                </a:solidFill>
                <a:latin typeface="Times New Roman"/>
                <a:ea typeface="Times New Roman"/>
                <a:cs typeface="Times New Roman"/>
                <a:sym typeface="Times New Roman"/>
              </a:rPr>
              <a:t>Low unemployment</a:t>
            </a:r>
            <a:endParaRPr dirty="0"/>
          </a:p>
          <a:p>
            <a:pPr marL="342900" lvl="0" indent="-342900" algn="l" rtl="0">
              <a:lnSpc>
                <a:spcPct val="100000"/>
              </a:lnSpc>
              <a:spcBef>
                <a:spcPts val="0"/>
              </a:spcBef>
              <a:spcAft>
                <a:spcPts val="0"/>
              </a:spcAft>
              <a:buSzPts val="1920"/>
              <a:buFont typeface="Courier New"/>
              <a:buChar char="o"/>
            </a:pPr>
            <a:r>
              <a:rPr lang="en-US" sz="2400" b="0" u="none" strike="noStrike" dirty="0">
                <a:solidFill>
                  <a:schemeClr val="dk1"/>
                </a:solidFill>
                <a:latin typeface="Times New Roman"/>
                <a:ea typeface="Times New Roman"/>
                <a:cs typeface="Times New Roman"/>
                <a:sym typeface="Times New Roman"/>
              </a:rPr>
              <a:t>Stable economic growth</a:t>
            </a:r>
            <a:endParaRPr dirty="0"/>
          </a:p>
          <a:p>
            <a:pPr marL="342900" lvl="0" indent="-342900" algn="l" rtl="0">
              <a:lnSpc>
                <a:spcPct val="100000"/>
              </a:lnSpc>
              <a:spcBef>
                <a:spcPts val="0"/>
              </a:spcBef>
              <a:spcAft>
                <a:spcPts val="0"/>
              </a:spcAft>
              <a:buSzPts val="1920"/>
              <a:buFont typeface="Courier New"/>
              <a:buChar char="o"/>
            </a:pPr>
            <a:r>
              <a:rPr lang="en-US" sz="2400" b="0" u="none" strike="noStrike" dirty="0">
                <a:solidFill>
                  <a:schemeClr val="dk1"/>
                </a:solidFill>
                <a:latin typeface="Times New Roman"/>
                <a:ea typeface="Times New Roman"/>
                <a:cs typeface="Times New Roman"/>
                <a:sym typeface="Times New Roman"/>
              </a:rPr>
              <a:t>A good current account and capital account position </a:t>
            </a:r>
            <a:endParaRPr dirty="0"/>
          </a:p>
          <a:p>
            <a:pPr marL="342900" lvl="0" indent="-220980" algn="l" rtl="0">
              <a:lnSpc>
                <a:spcPct val="100000"/>
              </a:lnSpc>
              <a:spcBef>
                <a:spcPts val="0"/>
              </a:spcBef>
              <a:spcAft>
                <a:spcPts val="0"/>
              </a:spcAft>
              <a:buSzPts val="1920"/>
              <a:buFont typeface="Courier New"/>
              <a:buNone/>
            </a:pPr>
            <a:endParaRPr sz="2400" b="0" u="none" strike="noStrike" dirty="0">
              <a:solidFill>
                <a:schemeClr val="dk1"/>
              </a:solidFill>
              <a:latin typeface="Times New Roman"/>
              <a:ea typeface="Times New Roman"/>
              <a:cs typeface="Times New Roman"/>
              <a:sym typeface="Times New Roman"/>
            </a:endParaRPr>
          </a:p>
          <a:p>
            <a:pPr marL="342900" lvl="0" indent="-342900" algn="l" rtl="0">
              <a:lnSpc>
                <a:spcPct val="100000"/>
              </a:lnSpc>
              <a:spcBef>
                <a:spcPts val="0"/>
              </a:spcBef>
              <a:spcAft>
                <a:spcPts val="0"/>
              </a:spcAft>
              <a:buSzPts val="1920"/>
              <a:buFont typeface="Noto Sans Symbols"/>
              <a:buChar char="❑"/>
            </a:pPr>
            <a:r>
              <a:rPr lang="en-US" sz="2400" b="1" u="sng" dirty="0">
                <a:solidFill>
                  <a:schemeClr val="dk1"/>
                </a:solidFill>
                <a:latin typeface="Times New Roman"/>
                <a:ea typeface="Times New Roman"/>
                <a:cs typeface="Times New Roman"/>
                <a:sym typeface="Times New Roman"/>
              </a:rPr>
              <a:t>Monetary Policy</a:t>
            </a:r>
            <a:r>
              <a:rPr lang="en-US" sz="2400" b="0" u="none" strike="noStrike" dirty="0">
                <a:solidFill>
                  <a:schemeClr val="dk1"/>
                </a:solidFill>
                <a:latin typeface="Times New Roman"/>
                <a:ea typeface="Times New Roman"/>
                <a:cs typeface="Times New Roman"/>
                <a:sym typeface="Times New Roman"/>
              </a:rPr>
              <a:t>: An econo</a:t>
            </a:r>
            <a:r>
              <a:rPr lang="en-US" sz="2400" dirty="0">
                <a:solidFill>
                  <a:schemeClr val="dk1"/>
                </a:solidFill>
                <a:latin typeface="Times New Roman"/>
                <a:ea typeface="Times New Roman"/>
                <a:cs typeface="Times New Roman"/>
                <a:sym typeface="Times New Roman"/>
              </a:rPr>
              <a:t>mic policy whereby the Central bank controls the money supply, strategically changes the interest rate, manages inflation, unemployment and maintains currency exchange rates.</a:t>
            </a:r>
            <a:endParaRPr sz="2400" b="0" dirty="0">
              <a:solidFill>
                <a:schemeClr val="dk1"/>
              </a:solidFill>
              <a:latin typeface="Times New Roman"/>
              <a:ea typeface="Times New Roman"/>
              <a:cs typeface="Times New Roman"/>
              <a:sym typeface="Times New Roman"/>
            </a:endParaRPr>
          </a:p>
          <a:p>
            <a:pPr marL="342900" lvl="0" indent="-342900" algn="l" rtl="0">
              <a:lnSpc>
                <a:spcPct val="100000"/>
              </a:lnSpc>
              <a:spcBef>
                <a:spcPts val="0"/>
              </a:spcBef>
              <a:spcAft>
                <a:spcPts val="0"/>
              </a:spcAft>
              <a:buSzPts val="1920"/>
              <a:buFont typeface="Noto Sans Symbols"/>
              <a:buChar char="❑"/>
            </a:pPr>
            <a:r>
              <a:rPr lang="en-US" sz="2400" b="1" u="sng" dirty="0">
                <a:solidFill>
                  <a:schemeClr val="dk1"/>
                </a:solidFill>
                <a:latin typeface="Times New Roman"/>
                <a:ea typeface="Times New Roman"/>
                <a:cs typeface="Times New Roman"/>
                <a:sym typeface="Times New Roman"/>
              </a:rPr>
              <a:t>Fiscal Policy: </a:t>
            </a:r>
            <a:r>
              <a:rPr lang="en-US" sz="2400" b="0" u="none" strike="noStrike" dirty="0">
                <a:solidFill>
                  <a:schemeClr val="dk1"/>
                </a:solidFill>
                <a:latin typeface="Times New Roman"/>
                <a:ea typeface="Times New Roman"/>
                <a:cs typeface="Times New Roman"/>
                <a:sym typeface="Times New Roman"/>
              </a:rPr>
              <a:t>Government Policy whereby Government aims to achieve its objectives through government expenditure and taxation.</a:t>
            </a:r>
            <a:endParaRPr sz="2400" b="0" dirty="0">
              <a:solidFill>
                <a:schemeClr val="dk1"/>
              </a:solidFill>
              <a:latin typeface="Times New Roman"/>
              <a:ea typeface="Times New Roman"/>
              <a:cs typeface="Times New Roman"/>
              <a:sym typeface="Times New Roman"/>
            </a:endParaRPr>
          </a:p>
          <a:p>
            <a:pPr marL="0" lvl="0" indent="0" algn="l" rtl="0">
              <a:lnSpc>
                <a:spcPct val="100000"/>
              </a:lnSpc>
              <a:spcBef>
                <a:spcPts val="1000"/>
              </a:spcBef>
              <a:spcAft>
                <a:spcPts val="0"/>
              </a:spcAft>
              <a:buSzPts val="1920"/>
              <a:buNone/>
            </a:pPr>
            <a:br>
              <a:rPr lang="en-US" sz="2400" dirty="0">
                <a:latin typeface="Times New Roman"/>
                <a:ea typeface="Times New Roman"/>
                <a:cs typeface="Times New Roman"/>
                <a:sym typeface="Times New Roman"/>
              </a:rPr>
            </a:br>
            <a:endParaRPr sz="2400" dirty="0">
              <a:latin typeface="Times New Roman"/>
              <a:ea typeface="Times New Roman"/>
              <a:cs typeface="Times New Roman"/>
              <a:sym typeface="Times New Roman"/>
            </a:endParaRPr>
          </a:p>
        </p:txBody>
      </p:sp>
      <p:sp>
        <p:nvSpPr>
          <p:cNvPr id="322" name="Google Shape;322;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The Invisible Hand Theory</a:t>
            </a:r>
            <a:endParaRPr/>
          </a:p>
        </p:txBody>
      </p:sp>
      <p:sp>
        <p:nvSpPr>
          <p:cNvPr id="328" name="Google Shape;328;p11"/>
          <p:cNvSpPr txBox="1">
            <a:spLocks noGrp="1"/>
          </p:cNvSpPr>
          <p:nvPr>
            <p:ph type="body" idx="2"/>
          </p:nvPr>
        </p:nvSpPr>
        <p:spPr>
          <a:xfrm>
            <a:off x="1154954" y="3179762"/>
            <a:ext cx="5743686" cy="2840039"/>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Invisible Hand: </a:t>
            </a:r>
            <a:r>
              <a:rPr lang="en-US" sz="2400">
                <a:solidFill>
                  <a:schemeClr val="dk1"/>
                </a:solidFill>
                <a:latin typeface="Times New Roman"/>
                <a:ea typeface="Times New Roman"/>
                <a:cs typeface="Times New Roman"/>
                <a:sym typeface="Times New Roman"/>
              </a:rPr>
              <a:t>A phrase coined by Adam Smith to describe the process that turns self-directed gain into social and economic benefits for all.</a:t>
            </a:r>
            <a:endParaRPr/>
          </a:p>
        </p:txBody>
      </p:sp>
      <p:sp>
        <p:nvSpPr>
          <p:cNvPr id="329" name="Google Shape;329;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12</a:t>
            </a:fld>
            <a:endParaRPr/>
          </a:p>
        </p:txBody>
      </p:sp>
      <p:pic>
        <p:nvPicPr>
          <p:cNvPr id="330" name="Google Shape;330;p11"/>
          <p:cNvPicPr preferRelativeResize="0">
            <a:picLocks noGrp="1"/>
          </p:cNvPicPr>
          <p:nvPr>
            <p:ph type="body" idx="4"/>
          </p:nvPr>
        </p:nvPicPr>
        <p:blipFill rotWithShape="1">
          <a:blip r:embed="rId3">
            <a:alphaModFix/>
          </a:blip>
          <a:srcRect/>
          <a:stretch/>
        </p:blipFill>
        <p:spPr>
          <a:xfrm>
            <a:off x="7691452" y="2743200"/>
            <a:ext cx="3499287" cy="3555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Free market Capitalism </a:t>
            </a:r>
            <a:endParaRPr/>
          </a:p>
        </p:txBody>
      </p:sp>
      <p:sp>
        <p:nvSpPr>
          <p:cNvPr id="336" name="Google Shape;336;p12"/>
          <p:cNvSpPr txBox="1">
            <a:spLocks noGrp="1"/>
          </p:cNvSpPr>
          <p:nvPr>
            <p:ph type="body" idx="1"/>
          </p:nvPr>
        </p:nvSpPr>
        <p:spPr>
          <a:xfrm>
            <a:off x="1154954" y="2603499"/>
            <a:ext cx="10366485" cy="3958771"/>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Free market: </a:t>
            </a:r>
            <a:r>
              <a:rPr lang="en-US" sz="2400">
                <a:solidFill>
                  <a:schemeClr val="dk1"/>
                </a:solidFill>
                <a:latin typeface="Times New Roman"/>
                <a:ea typeface="Times New Roman"/>
                <a:cs typeface="Times New Roman"/>
                <a:sym typeface="Times New Roman"/>
              </a:rPr>
              <a:t>A free market is one in which decisions about what and how much to produce are made by the market. </a:t>
            </a:r>
            <a:endParaRPr/>
          </a:p>
          <a:p>
            <a:pPr marL="342900" lvl="0" indent="-342900" algn="l" rtl="0">
              <a:lnSpc>
                <a:spcPct val="100000"/>
              </a:lnSpc>
              <a:spcBef>
                <a:spcPts val="100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Capitalism: </a:t>
            </a:r>
            <a:r>
              <a:rPr lang="en-US" sz="2400">
                <a:solidFill>
                  <a:schemeClr val="dk1"/>
                </a:solidFill>
                <a:latin typeface="Times New Roman"/>
                <a:ea typeface="Times New Roman"/>
                <a:cs typeface="Times New Roman"/>
                <a:sym typeface="Times New Roman"/>
              </a:rPr>
              <a:t>An economic system in which all or most of the factors of production and distribution are privately owned and operated for profit.</a:t>
            </a:r>
            <a:endParaRPr/>
          </a:p>
          <a:p>
            <a:pPr marL="342900" lvl="0" indent="-342900" algn="l" rtl="0">
              <a:lnSpc>
                <a:spcPct val="100000"/>
              </a:lnSpc>
              <a:spcBef>
                <a:spcPts val="100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Foundations of Capitalism: </a:t>
            </a:r>
            <a:endParaRPr/>
          </a:p>
          <a:p>
            <a:pPr marL="342900" lvl="0" indent="-342900" algn="l" rtl="0">
              <a:lnSpc>
                <a:spcPct val="100000"/>
              </a:lnSpc>
              <a:spcBef>
                <a:spcPts val="0"/>
              </a:spcBef>
              <a:spcAft>
                <a:spcPts val="0"/>
              </a:spcAft>
              <a:buSzPts val="1920"/>
              <a:buFont typeface="Courier New"/>
              <a:buChar char="o"/>
            </a:pPr>
            <a:r>
              <a:rPr lang="en-US" sz="2400" b="0" u="none" strike="noStrike">
                <a:solidFill>
                  <a:srgbClr val="000000"/>
                </a:solidFill>
                <a:latin typeface="Times New Roman"/>
                <a:ea typeface="Times New Roman"/>
                <a:cs typeface="Times New Roman"/>
                <a:sym typeface="Times New Roman"/>
              </a:rPr>
              <a:t>The right to own private property.</a:t>
            </a:r>
            <a:endParaRPr/>
          </a:p>
          <a:p>
            <a:pPr marL="342900" lvl="0" indent="-342900" algn="l" rtl="0">
              <a:lnSpc>
                <a:spcPct val="100000"/>
              </a:lnSpc>
              <a:spcBef>
                <a:spcPts val="500"/>
              </a:spcBef>
              <a:spcAft>
                <a:spcPts val="0"/>
              </a:spcAft>
              <a:buSzPts val="1920"/>
              <a:buFont typeface="Courier New"/>
              <a:buChar char="o"/>
            </a:pPr>
            <a:r>
              <a:rPr lang="en-US" sz="2400" b="0" u="none" strike="noStrike">
                <a:solidFill>
                  <a:srgbClr val="000000"/>
                </a:solidFill>
                <a:latin typeface="Times New Roman"/>
                <a:ea typeface="Times New Roman"/>
                <a:cs typeface="Times New Roman"/>
                <a:sym typeface="Times New Roman"/>
              </a:rPr>
              <a:t>The right to own a business and keep all that business’ profits.</a:t>
            </a:r>
            <a:endParaRPr/>
          </a:p>
          <a:p>
            <a:pPr marL="342900" lvl="0" indent="-342900" algn="l" rtl="0">
              <a:lnSpc>
                <a:spcPct val="100000"/>
              </a:lnSpc>
              <a:spcBef>
                <a:spcPts val="500"/>
              </a:spcBef>
              <a:spcAft>
                <a:spcPts val="0"/>
              </a:spcAft>
              <a:buSzPts val="1920"/>
              <a:buFont typeface="Courier New"/>
              <a:buChar char="o"/>
            </a:pPr>
            <a:r>
              <a:rPr lang="en-US" sz="2400" b="0" u="none" strike="noStrike">
                <a:solidFill>
                  <a:srgbClr val="000000"/>
                </a:solidFill>
                <a:latin typeface="Times New Roman"/>
                <a:ea typeface="Times New Roman"/>
                <a:cs typeface="Times New Roman"/>
                <a:sym typeface="Times New Roman"/>
              </a:rPr>
              <a:t>The right to freedom of competition.</a:t>
            </a:r>
            <a:endParaRPr/>
          </a:p>
          <a:p>
            <a:pPr marL="342900" lvl="0" indent="-342900" algn="l" rtl="0">
              <a:lnSpc>
                <a:spcPct val="100000"/>
              </a:lnSpc>
              <a:spcBef>
                <a:spcPts val="500"/>
              </a:spcBef>
              <a:spcAft>
                <a:spcPts val="0"/>
              </a:spcAft>
              <a:buSzPts val="1920"/>
              <a:buFont typeface="Courier New"/>
              <a:buChar char="o"/>
            </a:pPr>
            <a:r>
              <a:rPr lang="en-US" sz="2400" b="0" u="none" strike="noStrike">
                <a:solidFill>
                  <a:srgbClr val="000000"/>
                </a:solidFill>
                <a:latin typeface="Times New Roman"/>
                <a:ea typeface="Times New Roman"/>
                <a:cs typeface="Times New Roman"/>
                <a:sym typeface="Times New Roman"/>
              </a:rPr>
              <a:t>The right to freedom of choice.</a:t>
            </a:r>
            <a:br>
              <a:rPr lang="en-US" sz="2400" b="0">
                <a:latin typeface="Times New Roman"/>
                <a:ea typeface="Times New Roman"/>
                <a:cs typeface="Times New Roman"/>
                <a:sym typeface="Times New Roman"/>
              </a:rPr>
            </a:br>
            <a:endParaRPr sz="2400">
              <a:solidFill>
                <a:schemeClr val="dk1"/>
              </a:solidFill>
              <a:latin typeface="Times New Roman"/>
              <a:ea typeface="Times New Roman"/>
              <a:cs typeface="Times New Roman"/>
              <a:sym typeface="Times New Roman"/>
            </a:endParaRPr>
          </a:p>
        </p:txBody>
      </p:sp>
      <p:sp>
        <p:nvSpPr>
          <p:cNvPr id="337" name="Google Shape;337;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Socialism and Communism</a:t>
            </a:r>
            <a:endParaRPr/>
          </a:p>
        </p:txBody>
      </p:sp>
      <p:sp>
        <p:nvSpPr>
          <p:cNvPr id="343" name="Google Shape;343;p13"/>
          <p:cNvSpPr txBox="1">
            <a:spLocks noGrp="1"/>
          </p:cNvSpPr>
          <p:nvPr>
            <p:ph type="body" idx="1"/>
          </p:nvPr>
        </p:nvSpPr>
        <p:spPr>
          <a:xfrm>
            <a:off x="1154954" y="2603500"/>
            <a:ext cx="10447765" cy="34163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Noto Sans Symbols"/>
              <a:buChar char="❑"/>
            </a:pPr>
            <a:r>
              <a:rPr lang="en-US" sz="2400" b="1">
                <a:latin typeface="Times New Roman"/>
                <a:ea typeface="Times New Roman"/>
                <a:cs typeface="Times New Roman"/>
                <a:sym typeface="Times New Roman"/>
              </a:rPr>
              <a:t>Socialism:</a:t>
            </a:r>
            <a:r>
              <a:rPr lang="en-US" sz="2400">
                <a:latin typeface="Times New Roman"/>
                <a:ea typeface="Times New Roman"/>
                <a:cs typeface="Times New Roman"/>
                <a:sym typeface="Times New Roman"/>
              </a:rPr>
              <a:t> An economic system based on the premise that some, if not most, basic businesses should be owned by the government so that profits can be more evenly distributed among the people.</a:t>
            </a:r>
            <a:endParaRPr/>
          </a:p>
          <a:p>
            <a:pPr marL="0" lvl="0" indent="0" algn="l" rtl="0">
              <a:lnSpc>
                <a:spcPct val="100000"/>
              </a:lnSpc>
              <a:spcBef>
                <a:spcPts val="1000"/>
              </a:spcBef>
              <a:spcAft>
                <a:spcPts val="0"/>
              </a:spcAft>
              <a:buSzPts val="1920"/>
              <a:buNone/>
            </a:pPr>
            <a:endParaRPr sz="2400">
              <a:latin typeface="Times New Roman"/>
              <a:ea typeface="Times New Roman"/>
              <a:cs typeface="Times New Roman"/>
              <a:sym typeface="Times New Roman"/>
            </a:endParaRPr>
          </a:p>
          <a:p>
            <a:pPr marL="342900" lvl="0" indent="-342900" algn="l" rtl="0">
              <a:lnSpc>
                <a:spcPct val="100000"/>
              </a:lnSpc>
              <a:spcBef>
                <a:spcPts val="1000"/>
              </a:spcBef>
              <a:spcAft>
                <a:spcPts val="0"/>
              </a:spcAft>
              <a:buSzPts val="1920"/>
              <a:buFont typeface="Noto Sans Symbols"/>
              <a:buChar char="❑"/>
            </a:pPr>
            <a:r>
              <a:rPr lang="en-US" sz="2400" b="1">
                <a:latin typeface="Times New Roman"/>
                <a:ea typeface="Times New Roman"/>
                <a:cs typeface="Times New Roman"/>
                <a:sym typeface="Times New Roman"/>
              </a:rPr>
              <a:t>Communism: </a:t>
            </a:r>
            <a:r>
              <a:rPr lang="en-US" sz="2400">
                <a:latin typeface="Times New Roman"/>
                <a:ea typeface="Times New Roman"/>
                <a:cs typeface="Times New Roman"/>
                <a:sym typeface="Times New Roman"/>
              </a:rPr>
              <a:t>An economic and political system in which the government makes almost all economic decisions and owns almost all the major factors of production.</a:t>
            </a:r>
            <a:endParaRPr/>
          </a:p>
        </p:txBody>
      </p:sp>
      <p:sp>
        <p:nvSpPr>
          <p:cNvPr id="344" name="Google Shape;344;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The Trend Towards Mixed Economies</a:t>
            </a:r>
            <a:endParaRPr/>
          </a:p>
        </p:txBody>
      </p:sp>
      <p:sp>
        <p:nvSpPr>
          <p:cNvPr id="350" name="Google Shape;350;p14"/>
          <p:cNvSpPr txBox="1">
            <a:spLocks noGrp="1"/>
          </p:cNvSpPr>
          <p:nvPr>
            <p:ph type="body" idx="1"/>
          </p:nvPr>
        </p:nvSpPr>
        <p:spPr>
          <a:xfrm>
            <a:off x="1154954" y="2603500"/>
            <a:ext cx="10396965" cy="385826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Noto Sans Symbols"/>
              <a:buChar char="❑"/>
            </a:pPr>
            <a:r>
              <a:rPr lang="en-US" sz="2400" b="1">
                <a:latin typeface="Times New Roman"/>
                <a:ea typeface="Times New Roman"/>
                <a:cs typeface="Times New Roman"/>
                <a:sym typeface="Times New Roman"/>
              </a:rPr>
              <a:t>Free-market economies </a:t>
            </a:r>
            <a:r>
              <a:rPr lang="en-US" sz="2400">
                <a:latin typeface="Times New Roman"/>
                <a:ea typeface="Times New Roman"/>
                <a:cs typeface="Times New Roman"/>
                <a:sym typeface="Times New Roman"/>
              </a:rPr>
              <a:t>exist when the market largely determines what goods and services get produced, who gets them, and how the economy grows.</a:t>
            </a:r>
            <a:endParaRPr/>
          </a:p>
          <a:p>
            <a:pPr marL="342900" lvl="0" indent="-342900" algn="l" rtl="0">
              <a:lnSpc>
                <a:spcPct val="100000"/>
              </a:lnSpc>
              <a:spcBef>
                <a:spcPts val="1000"/>
              </a:spcBef>
              <a:spcAft>
                <a:spcPts val="0"/>
              </a:spcAft>
              <a:buSzPts val="1920"/>
              <a:buFont typeface="Noto Sans Symbols"/>
              <a:buChar char="❑"/>
            </a:pPr>
            <a:r>
              <a:rPr lang="en-US" sz="2400" b="1">
                <a:latin typeface="Times New Roman"/>
                <a:ea typeface="Times New Roman"/>
                <a:cs typeface="Times New Roman"/>
                <a:sym typeface="Times New Roman"/>
              </a:rPr>
              <a:t>Command economies </a:t>
            </a:r>
            <a:r>
              <a:rPr lang="en-US" sz="2400">
                <a:latin typeface="Times New Roman"/>
                <a:ea typeface="Times New Roman"/>
                <a:cs typeface="Times New Roman"/>
                <a:sym typeface="Times New Roman"/>
              </a:rPr>
              <a:t>exist when the government largely decides what goods and services will be produced, who gets them, and how the economy will grow. </a:t>
            </a:r>
            <a:endParaRPr/>
          </a:p>
          <a:p>
            <a:pPr marL="342900" lvl="0" indent="-342900" algn="l" rtl="0">
              <a:lnSpc>
                <a:spcPct val="100000"/>
              </a:lnSpc>
              <a:spcBef>
                <a:spcPts val="1000"/>
              </a:spcBef>
              <a:spcAft>
                <a:spcPts val="0"/>
              </a:spcAft>
              <a:buSzPts val="1920"/>
              <a:buFont typeface="Noto Sans Symbols"/>
              <a:buChar char="❑"/>
            </a:pPr>
            <a:r>
              <a:rPr lang="en-US" sz="2400" b="1">
                <a:latin typeface="Times New Roman"/>
                <a:ea typeface="Times New Roman"/>
                <a:cs typeface="Times New Roman"/>
                <a:sym typeface="Times New Roman"/>
              </a:rPr>
              <a:t>Mixed economies </a:t>
            </a:r>
            <a:r>
              <a:rPr lang="en-US" sz="2400">
                <a:latin typeface="Times New Roman"/>
                <a:ea typeface="Times New Roman"/>
                <a:cs typeface="Times New Roman"/>
                <a:sym typeface="Times New Roman"/>
              </a:rPr>
              <a:t>have economic systems in which some allocation of resources is made by the market and some by the governm</a:t>
            </a:r>
            <a:r>
              <a:rPr lang="en-US" sz="2400">
                <a:solidFill>
                  <a:schemeClr val="dk1"/>
                </a:solidFill>
                <a:latin typeface="Times New Roman"/>
                <a:ea typeface="Times New Roman"/>
                <a:cs typeface="Times New Roman"/>
                <a:sym typeface="Times New Roman"/>
              </a:rPr>
              <a:t>ent. Most countries don’t have a name for such a system. If free-market mechanisms allocate most resources, the leaders call their system capitalism. If the government allocates most resources, the leaders call it socialism.</a:t>
            </a:r>
            <a:endParaRPr/>
          </a:p>
          <a:p>
            <a:pPr marL="342900" lvl="0" indent="-220980" algn="l" rtl="0">
              <a:lnSpc>
                <a:spcPct val="100000"/>
              </a:lnSpc>
              <a:spcBef>
                <a:spcPts val="1000"/>
              </a:spcBef>
              <a:spcAft>
                <a:spcPts val="0"/>
              </a:spcAft>
              <a:buSzPts val="1920"/>
              <a:buFont typeface="Noto Sans Symbols"/>
              <a:buNone/>
            </a:pPr>
            <a:endParaRPr sz="2400">
              <a:latin typeface="Times New Roman"/>
              <a:ea typeface="Times New Roman"/>
              <a:cs typeface="Times New Roman"/>
              <a:sym typeface="Times New Roman"/>
            </a:endParaRPr>
          </a:p>
        </p:txBody>
      </p:sp>
      <p:sp>
        <p:nvSpPr>
          <p:cNvPr id="351" name="Google Shape;351;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sz="3600">
                <a:latin typeface="Times New Roman"/>
                <a:ea typeface="Times New Roman"/>
                <a:cs typeface="Times New Roman"/>
                <a:sym typeface="Times New Roman"/>
              </a:rPr>
              <a:t>Competition within Free Markets</a:t>
            </a:r>
            <a:br>
              <a:rPr lang="en-US" sz="3600">
                <a:latin typeface="Times New Roman"/>
                <a:ea typeface="Times New Roman"/>
                <a:cs typeface="Times New Roman"/>
                <a:sym typeface="Times New Roman"/>
              </a:rPr>
            </a:br>
            <a:endParaRPr/>
          </a:p>
        </p:txBody>
      </p:sp>
      <p:sp>
        <p:nvSpPr>
          <p:cNvPr id="357" name="Google Shape;357;p15"/>
          <p:cNvSpPr txBox="1">
            <a:spLocks noGrp="1"/>
          </p:cNvSpPr>
          <p:nvPr>
            <p:ph type="body" idx="1"/>
          </p:nvPr>
        </p:nvSpPr>
        <p:spPr>
          <a:xfrm>
            <a:off x="1154954" y="2603500"/>
            <a:ext cx="10183606" cy="3502660"/>
          </a:xfrm>
          <a:prstGeom prst="rect">
            <a:avLst/>
          </a:prstGeom>
          <a:noFill/>
          <a:ln>
            <a:noFill/>
          </a:ln>
        </p:spPr>
        <p:txBody>
          <a:bodyPr spcFirstLastPara="1" wrap="square" lIns="91425" tIns="45700" rIns="91425" bIns="45700" anchor="t" anchorCtr="0">
            <a:normAutofit fontScale="92500"/>
          </a:bodyPr>
          <a:lstStyle/>
          <a:p>
            <a:pPr marL="342900" lvl="0" indent="-342900" algn="l" rtl="0">
              <a:lnSpc>
                <a:spcPct val="100000"/>
              </a:lnSpc>
              <a:spcBef>
                <a:spcPts val="0"/>
              </a:spcBef>
              <a:spcAft>
                <a:spcPts val="0"/>
              </a:spcAft>
              <a:buSzPct val="79999"/>
              <a:buFont typeface="Noto Sans Symbols"/>
              <a:buChar char="❑"/>
            </a:pPr>
            <a:r>
              <a:rPr lang="en-US" sz="2600" b="1">
                <a:solidFill>
                  <a:schemeClr val="dk1"/>
                </a:solidFill>
                <a:latin typeface="Times New Roman"/>
                <a:ea typeface="Times New Roman"/>
                <a:cs typeface="Times New Roman"/>
                <a:sym typeface="Times New Roman"/>
              </a:rPr>
              <a:t>Monopoly</a:t>
            </a:r>
            <a:r>
              <a:rPr lang="en-US" sz="2600">
                <a:solidFill>
                  <a:schemeClr val="dk1"/>
                </a:solidFill>
                <a:latin typeface="Times New Roman"/>
                <a:ea typeface="Times New Roman"/>
                <a:cs typeface="Times New Roman"/>
                <a:sym typeface="Times New Roman"/>
              </a:rPr>
              <a:t>: The single seller sells a product for which there are no close substitutes. In the United States, laws prohibit the creation of monopolies.</a:t>
            </a:r>
            <a:endParaRPr sz="2600">
              <a:solidFill>
                <a:schemeClr val="dk1"/>
              </a:solidFill>
              <a:latin typeface="Times New Roman"/>
              <a:ea typeface="Times New Roman"/>
              <a:cs typeface="Times New Roman"/>
              <a:sym typeface="Times New Roman"/>
            </a:endParaRPr>
          </a:p>
          <a:p>
            <a:pPr marL="342900" lvl="0" indent="-342900" algn="l" rtl="0">
              <a:lnSpc>
                <a:spcPct val="100000"/>
              </a:lnSpc>
              <a:spcBef>
                <a:spcPts val="1000"/>
              </a:spcBef>
              <a:spcAft>
                <a:spcPts val="0"/>
              </a:spcAft>
              <a:buSzPct val="79999"/>
              <a:buFont typeface="Noto Sans Symbols"/>
              <a:buChar char="❑"/>
            </a:pPr>
            <a:r>
              <a:rPr lang="en-US" sz="2600" b="1">
                <a:solidFill>
                  <a:schemeClr val="dk1"/>
                </a:solidFill>
                <a:latin typeface="Times New Roman"/>
                <a:ea typeface="Times New Roman"/>
                <a:cs typeface="Times New Roman"/>
                <a:sym typeface="Times New Roman"/>
              </a:rPr>
              <a:t>Oligopoly</a:t>
            </a:r>
            <a:r>
              <a:rPr lang="en-US" sz="2600">
                <a:solidFill>
                  <a:schemeClr val="dk1"/>
                </a:solidFill>
                <a:latin typeface="Times New Roman"/>
                <a:ea typeface="Times New Roman"/>
                <a:cs typeface="Times New Roman"/>
                <a:sym typeface="Times New Roman"/>
              </a:rPr>
              <a:t>: A degree of competition in which just a few sellers dominate the market.</a:t>
            </a:r>
            <a:endParaRPr/>
          </a:p>
          <a:p>
            <a:pPr marL="342900" lvl="0" indent="-342900" algn="l" rtl="0">
              <a:lnSpc>
                <a:spcPct val="100000"/>
              </a:lnSpc>
              <a:spcBef>
                <a:spcPts val="1000"/>
              </a:spcBef>
              <a:spcAft>
                <a:spcPts val="0"/>
              </a:spcAft>
              <a:buSzPct val="79999"/>
              <a:buFont typeface="Noto Sans Symbols"/>
              <a:buChar char="❑"/>
            </a:pPr>
            <a:r>
              <a:rPr lang="en-US" sz="2600" b="1">
                <a:solidFill>
                  <a:schemeClr val="dk1"/>
                </a:solidFill>
                <a:latin typeface="Times New Roman"/>
                <a:ea typeface="Times New Roman"/>
                <a:cs typeface="Times New Roman"/>
                <a:sym typeface="Times New Roman"/>
              </a:rPr>
              <a:t>Perfect competition</a:t>
            </a:r>
            <a:r>
              <a:rPr lang="en-US" sz="2600">
                <a:solidFill>
                  <a:schemeClr val="dk1"/>
                </a:solidFill>
                <a:latin typeface="Times New Roman"/>
                <a:ea typeface="Times New Roman"/>
                <a:cs typeface="Times New Roman"/>
                <a:sym typeface="Times New Roman"/>
              </a:rPr>
              <a:t>: It exists when there are many sellers in a market, and none is large enough to dictate the price of a product.</a:t>
            </a:r>
            <a:endParaRPr sz="2600">
              <a:solidFill>
                <a:schemeClr val="dk1"/>
              </a:solidFill>
              <a:latin typeface="Times New Roman"/>
              <a:ea typeface="Times New Roman"/>
              <a:cs typeface="Times New Roman"/>
              <a:sym typeface="Times New Roman"/>
            </a:endParaRPr>
          </a:p>
          <a:p>
            <a:pPr marL="342900" lvl="0" indent="-342900" algn="l" rtl="0">
              <a:lnSpc>
                <a:spcPct val="100000"/>
              </a:lnSpc>
              <a:spcBef>
                <a:spcPts val="1000"/>
              </a:spcBef>
              <a:spcAft>
                <a:spcPts val="0"/>
              </a:spcAft>
              <a:buSzPct val="79999"/>
              <a:buFont typeface="Noto Sans Symbols"/>
              <a:buChar char="❑"/>
            </a:pPr>
            <a:r>
              <a:rPr lang="en-US" sz="2600" b="1">
                <a:solidFill>
                  <a:schemeClr val="dk1"/>
                </a:solidFill>
                <a:latin typeface="Times New Roman"/>
                <a:ea typeface="Times New Roman"/>
                <a:cs typeface="Times New Roman"/>
                <a:sym typeface="Times New Roman"/>
              </a:rPr>
              <a:t>Monopolistic competition</a:t>
            </a:r>
            <a:r>
              <a:rPr lang="en-US" sz="2600">
                <a:solidFill>
                  <a:schemeClr val="dk1"/>
                </a:solidFill>
                <a:latin typeface="Times New Roman"/>
                <a:ea typeface="Times New Roman"/>
                <a:cs typeface="Times New Roman"/>
                <a:sym typeface="Times New Roman"/>
              </a:rPr>
              <a:t>: It exists when there are many sellers producing very similar products that buyers nevertheless perceive as different</a:t>
            </a:r>
            <a:r>
              <a:rPr lang="en-US"/>
              <a:t>,</a:t>
            </a:r>
            <a:endParaRPr/>
          </a:p>
        </p:txBody>
      </p:sp>
      <p:sp>
        <p:nvSpPr>
          <p:cNvPr id="358" name="Google Shape;358;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16"/>
          <p:cNvPicPr preferRelativeResize="0">
            <a:picLocks noGrp="1"/>
          </p:cNvPicPr>
          <p:nvPr>
            <p:ph type="body" idx="1"/>
          </p:nvPr>
        </p:nvPicPr>
        <p:blipFill rotWithShape="1">
          <a:blip r:embed="rId3">
            <a:alphaModFix/>
          </a:blip>
          <a:srcRect/>
          <a:stretch/>
        </p:blipFill>
        <p:spPr>
          <a:xfrm>
            <a:off x="1773838" y="2550253"/>
            <a:ext cx="8108393" cy="3145768"/>
          </a:xfrm>
          <a:prstGeom prst="rect">
            <a:avLst/>
          </a:prstGeom>
          <a:noFill/>
          <a:ln>
            <a:noFill/>
          </a:ln>
        </p:spPr>
      </p:pic>
      <p:sp>
        <p:nvSpPr>
          <p:cNvPr id="364" name="Google Shape;364;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600"/>
              <a:buFont typeface="Calibri"/>
              <a:buNone/>
            </a:pPr>
            <a:r>
              <a:rPr lang="en-US" sz="3600" b="1" i="0" u="none" strike="noStrike" cap="none">
                <a:solidFill>
                  <a:schemeClr val="lt1"/>
                </a:solidFill>
                <a:latin typeface="Calibri"/>
                <a:ea typeface="Calibri"/>
                <a:cs typeface="Calibri"/>
                <a:sym typeface="Calibri"/>
              </a:rPr>
              <a:t>Implications of Theory for Behaviour of firms </a:t>
            </a:r>
            <a:br>
              <a:rPr lang="en-US">
                <a:solidFill>
                  <a:schemeClr val="lt1"/>
                </a:solidFill>
              </a:rPr>
            </a:br>
            <a:endParaRPr>
              <a:solidFill>
                <a:schemeClr val="lt1"/>
              </a:solidFill>
            </a:endParaRPr>
          </a:p>
        </p:txBody>
      </p:sp>
      <p:pic>
        <p:nvPicPr>
          <p:cNvPr id="370" name="Google Shape;370;p17"/>
          <p:cNvPicPr preferRelativeResize="0">
            <a:picLocks noGrp="1"/>
          </p:cNvPicPr>
          <p:nvPr>
            <p:ph type="body" idx="1"/>
          </p:nvPr>
        </p:nvPicPr>
        <p:blipFill rotWithShape="1">
          <a:blip r:embed="rId3">
            <a:alphaModFix/>
          </a:blip>
          <a:srcRect/>
          <a:stretch/>
        </p:blipFill>
        <p:spPr>
          <a:xfrm>
            <a:off x="1283516" y="2959030"/>
            <a:ext cx="9370501" cy="3181711"/>
          </a:xfrm>
          <a:prstGeom prst="rect">
            <a:avLst/>
          </a:prstGeom>
          <a:noFill/>
          <a:ln>
            <a:noFill/>
          </a:ln>
        </p:spPr>
      </p:pic>
      <p:sp>
        <p:nvSpPr>
          <p:cNvPr id="371" name="Google Shape;371;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36712b92089_0_0"/>
          <p:cNvSpPr txBox="1">
            <a:spLocks noGrp="1"/>
          </p:cNvSpPr>
          <p:nvPr>
            <p:ph type="title"/>
          </p:nvPr>
        </p:nvSpPr>
        <p:spPr>
          <a:xfrm>
            <a:off x="1154953"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Circular Flow Model</a:t>
            </a:r>
            <a:endParaRPr dirty="0">
              <a:latin typeface="Times New Roman" panose="02020603050405020304" pitchFamily="18" charset="0"/>
              <a:cs typeface="Times New Roman" panose="02020603050405020304" pitchFamily="18" charset="0"/>
            </a:endParaRPr>
          </a:p>
        </p:txBody>
      </p:sp>
      <p:sp>
        <p:nvSpPr>
          <p:cNvPr id="378" name="Google Shape;378;g36712b92089_0_0"/>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19</a:t>
            </a:fld>
            <a:endParaRPr/>
          </a:p>
        </p:txBody>
      </p:sp>
      <p:pic>
        <p:nvPicPr>
          <p:cNvPr id="379" name="Google Shape;379;g36712b92089_0_0"/>
          <p:cNvPicPr preferRelativeResize="0"/>
          <p:nvPr/>
        </p:nvPicPr>
        <p:blipFill>
          <a:blip r:embed="rId3">
            <a:alphaModFix/>
          </a:blip>
          <a:stretch>
            <a:fillRect/>
          </a:stretch>
        </p:blipFill>
        <p:spPr>
          <a:xfrm>
            <a:off x="1154950" y="1973000"/>
            <a:ext cx="9699351" cy="4740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dirty="0">
                <a:latin typeface="Times New Roman"/>
                <a:ea typeface="Times New Roman"/>
                <a:cs typeface="Times New Roman"/>
                <a:sym typeface="Times New Roman"/>
              </a:rPr>
              <a:t>Topics to be Covered</a:t>
            </a:r>
            <a:endParaRPr dirty="0"/>
          </a:p>
        </p:txBody>
      </p:sp>
      <p:sp>
        <p:nvSpPr>
          <p:cNvPr id="263" name="Google Shape;263;p2"/>
          <p:cNvSpPr txBox="1">
            <a:spLocks noGrp="1"/>
          </p:cNvSpPr>
          <p:nvPr>
            <p:ph type="body" idx="1"/>
          </p:nvPr>
        </p:nvSpPr>
        <p:spPr>
          <a:xfrm>
            <a:off x="1154954" y="2357120"/>
            <a:ext cx="10203926" cy="450088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760"/>
              <a:buFont typeface="Noto Sans Symbols"/>
              <a:buChar char="❑"/>
            </a:pPr>
            <a:r>
              <a:rPr lang="en-US" sz="2200" dirty="0">
                <a:latin typeface="Times New Roman"/>
                <a:ea typeface="Times New Roman"/>
                <a:cs typeface="Times New Roman"/>
                <a:sym typeface="Times New Roman"/>
              </a:rPr>
              <a:t>The major branches of economics </a:t>
            </a:r>
            <a:endParaRPr dirty="0"/>
          </a:p>
          <a:p>
            <a:pPr marL="342900" lvl="0" indent="-342900" algn="l" rtl="0">
              <a:lnSpc>
                <a:spcPct val="100000"/>
              </a:lnSpc>
              <a:spcBef>
                <a:spcPts val="1000"/>
              </a:spcBef>
              <a:spcAft>
                <a:spcPts val="0"/>
              </a:spcAft>
              <a:buSzPts val="1760"/>
              <a:buFont typeface="Noto Sans Symbols"/>
              <a:buChar char="❑"/>
            </a:pPr>
            <a:r>
              <a:rPr lang="en-US" sz="2200" dirty="0">
                <a:latin typeface="Times New Roman"/>
                <a:ea typeface="Times New Roman"/>
                <a:cs typeface="Times New Roman"/>
                <a:sym typeface="Times New Roman"/>
              </a:rPr>
              <a:t>Resource development </a:t>
            </a:r>
            <a:endParaRPr dirty="0"/>
          </a:p>
          <a:p>
            <a:pPr marL="342900" lvl="0" indent="-342900" algn="l" rtl="0">
              <a:lnSpc>
                <a:spcPct val="100000"/>
              </a:lnSpc>
              <a:spcBef>
                <a:spcPts val="1000"/>
              </a:spcBef>
              <a:spcAft>
                <a:spcPts val="0"/>
              </a:spcAft>
              <a:buSzPts val="1760"/>
              <a:buFont typeface="Noto Sans Symbols"/>
              <a:buChar char="❑"/>
            </a:pPr>
            <a:r>
              <a:rPr lang="en-US" sz="2200" dirty="0">
                <a:latin typeface="Times New Roman"/>
                <a:ea typeface="Times New Roman"/>
                <a:cs typeface="Times New Roman"/>
                <a:sym typeface="Times New Roman"/>
              </a:rPr>
              <a:t>Key Economic Indicators</a:t>
            </a:r>
            <a:endParaRPr dirty="0"/>
          </a:p>
          <a:p>
            <a:pPr marL="342900" lvl="0" indent="-342900" algn="l" rtl="0">
              <a:lnSpc>
                <a:spcPct val="100000"/>
              </a:lnSpc>
              <a:spcBef>
                <a:spcPts val="1000"/>
              </a:spcBef>
              <a:spcAft>
                <a:spcPts val="0"/>
              </a:spcAft>
              <a:buSzPts val="1760"/>
              <a:buFont typeface="Noto Sans Symbols"/>
              <a:buChar char="❑"/>
            </a:pPr>
            <a:r>
              <a:rPr lang="en-US" sz="2200" dirty="0">
                <a:latin typeface="Times New Roman"/>
                <a:ea typeface="Times New Roman"/>
                <a:cs typeface="Times New Roman"/>
                <a:sym typeface="Times New Roman"/>
              </a:rPr>
              <a:t>The Invisible Hand Theory</a:t>
            </a:r>
            <a:endParaRPr dirty="0"/>
          </a:p>
          <a:p>
            <a:pPr marL="342900" lvl="0" indent="-342900" algn="l" rtl="0">
              <a:lnSpc>
                <a:spcPct val="100000"/>
              </a:lnSpc>
              <a:spcBef>
                <a:spcPts val="1000"/>
              </a:spcBef>
              <a:spcAft>
                <a:spcPts val="0"/>
              </a:spcAft>
              <a:buSzPts val="1760"/>
              <a:buFont typeface="Noto Sans Symbols"/>
              <a:buChar char="❑"/>
            </a:pPr>
            <a:r>
              <a:rPr lang="en-US" sz="2200" dirty="0">
                <a:latin typeface="Times New Roman"/>
                <a:ea typeface="Times New Roman"/>
                <a:cs typeface="Times New Roman"/>
                <a:sym typeface="Times New Roman"/>
              </a:rPr>
              <a:t>Free market Capitalism, foundations of capitalism, Socialism and Communism</a:t>
            </a:r>
            <a:endParaRPr dirty="0"/>
          </a:p>
          <a:p>
            <a:pPr marL="342900" lvl="0" indent="-342900" algn="l" rtl="0">
              <a:lnSpc>
                <a:spcPct val="100000"/>
              </a:lnSpc>
              <a:spcBef>
                <a:spcPts val="1000"/>
              </a:spcBef>
              <a:spcAft>
                <a:spcPts val="0"/>
              </a:spcAft>
              <a:buSzPts val="1760"/>
              <a:buFont typeface="Noto Sans Symbols"/>
              <a:buChar char="❑"/>
            </a:pPr>
            <a:r>
              <a:rPr lang="en-US" sz="2200" dirty="0">
                <a:latin typeface="Times New Roman"/>
                <a:ea typeface="Times New Roman"/>
                <a:cs typeface="Times New Roman"/>
                <a:sym typeface="Times New Roman"/>
              </a:rPr>
              <a:t>The Trend Towards Mixed Economies</a:t>
            </a:r>
            <a:endParaRPr dirty="0"/>
          </a:p>
          <a:p>
            <a:pPr marL="342900" lvl="0" indent="-342900" algn="l" rtl="0">
              <a:lnSpc>
                <a:spcPct val="100000"/>
              </a:lnSpc>
              <a:spcBef>
                <a:spcPts val="1000"/>
              </a:spcBef>
              <a:spcAft>
                <a:spcPts val="0"/>
              </a:spcAft>
              <a:buSzPts val="1760"/>
              <a:buFont typeface="Noto Sans Symbols"/>
              <a:buChar char="❑"/>
            </a:pPr>
            <a:r>
              <a:rPr lang="en-US" sz="2200" dirty="0">
                <a:latin typeface="Times New Roman"/>
                <a:ea typeface="Times New Roman"/>
                <a:cs typeface="Times New Roman"/>
                <a:sym typeface="Times New Roman"/>
              </a:rPr>
              <a:t>Competition within Free Markets</a:t>
            </a:r>
            <a:endParaRPr dirty="0"/>
          </a:p>
          <a:p>
            <a:pPr marL="342900" lvl="0" indent="-342900" algn="l" rtl="0">
              <a:lnSpc>
                <a:spcPct val="100000"/>
              </a:lnSpc>
              <a:spcBef>
                <a:spcPts val="1000"/>
              </a:spcBef>
              <a:spcAft>
                <a:spcPts val="0"/>
              </a:spcAft>
              <a:buSzPts val="1760"/>
              <a:buFont typeface="Noto Sans Symbols"/>
              <a:buChar char="❑"/>
            </a:pPr>
            <a:r>
              <a:rPr lang="en-US" sz="2200" dirty="0">
                <a:latin typeface="Times New Roman"/>
                <a:ea typeface="Times New Roman"/>
                <a:cs typeface="Times New Roman"/>
                <a:sym typeface="Times New Roman"/>
              </a:rPr>
              <a:t>Demand and Supply</a:t>
            </a:r>
            <a:endParaRPr dirty="0"/>
          </a:p>
          <a:p>
            <a:pPr marL="342900" lvl="0" indent="-342900" algn="l" rtl="0">
              <a:lnSpc>
                <a:spcPct val="100000"/>
              </a:lnSpc>
              <a:spcBef>
                <a:spcPts val="1000"/>
              </a:spcBef>
              <a:spcAft>
                <a:spcPts val="0"/>
              </a:spcAft>
              <a:buSzPts val="1760"/>
              <a:buFont typeface="Noto Sans Symbols"/>
              <a:buChar char="❑"/>
            </a:pPr>
            <a:r>
              <a:rPr lang="en-US" sz="2200" dirty="0">
                <a:latin typeface="Times New Roman"/>
                <a:ea typeface="Times New Roman"/>
                <a:cs typeface="Times New Roman"/>
                <a:sym typeface="Times New Roman"/>
              </a:rPr>
              <a:t>Equilibrium, shortage and surplus</a:t>
            </a:r>
            <a:endParaRPr dirty="0"/>
          </a:p>
          <a:p>
            <a:pPr marL="342900" lvl="0" indent="-241300" algn="l" rtl="0">
              <a:lnSpc>
                <a:spcPct val="100000"/>
              </a:lnSpc>
              <a:spcBef>
                <a:spcPts val="1000"/>
              </a:spcBef>
              <a:spcAft>
                <a:spcPts val="0"/>
              </a:spcAft>
              <a:buSzPts val="1600"/>
              <a:buFont typeface="Arial"/>
              <a:buNone/>
            </a:pPr>
            <a:endParaRPr sz="2000" dirty="0">
              <a:latin typeface="Times New Roman"/>
              <a:ea typeface="Times New Roman"/>
              <a:cs typeface="Times New Roman"/>
              <a:sym typeface="Times New Roman"/>
            </a:endParaRPr>
          </a:p>
          <a:p>
            <a:pPr marL="342900" lvl="0" indent="-220980" algn="l" rtl="0">
              <a:lnSpc>
                <a:spcPct val="100000"/>
              </a:lnSpc>
              <a:spcBef>
                <a:spcPts val="1000"/>
              </a:spcBef>
              <a:spcAft>
                <a:spcPts val="0"/>
              </a:spcAft>
              <a:buSzPts val="1920"/>
              <a:buFont typeface="Arial"/>
              <a:buNone/>
            </a:pPr>
            <a:endParaRPr sz="2400" dirty="0">
              <a:latin typeface="Times New Roman"/>
              <a:ea typeface="Times New Roman"/>
              <a:cs typeface="Times New Roman"/>
              <a:sym typeface="Times New Roman"/>
            </a:endParaRPr>
          </a:p>
          <a:p>
            <a:pPr marL="342900" lvl="0" indent="-220980" algn="l" rtl="0">
              <a:lnSpc>
                <a:spcPct val="100000"/>
              </a:lnSpc>
              <a:spcBef>
                <a:spcPts val="1000"/>
              </a:spcBef>
              <a:spcAft>
                <a:spcPts val="0"/>
              </a:spcAft>
              <a:buSzPts val="1920"/>
              <a:buFont typeface="Arial"/>
              <a:buNone/>
            </a:pPr>
            <a:endParaRPr sz="2400" dirty="0">
              <a:latin typeface="Times New Roman"/>
              <a:ea typeface="Times New Roman"/>
              <a:cs typeface="Times New Roman"/>
              <a:sym typeface="Times New Roman"/>
            </a:endParaRPr>
          </a:p>
          <a:p>
            <a:pPr marL="342900" lvl="0" indent="-241300" algn="l" rtl="0">
              <a:lnSpc>
                <a:spcPct val="100000"/>
              </a:lnSpc>
              <a:spcBef>
                <a:spcPts val="1000"/>
              </a:spcBef>
              <a:spcAft>
                <a:spcPts val="0"/>
              </a:spcAft>
              <a:buSzPts val="1600"/>
              <a:buFont typeface="Arial"/>
              <a:buNone/>
            </a:pPr>
            <a:endParaRPr sz="2000" dirty="0">
              <a:latin typeface="Times New Roman"/>
              <a:ea typeface="Times New Roman"/>
              <a:cs typeface="Times New Roman"/>
              <a:sym typeface="Times New Roman"/>
            </a:endParaRPr>
          </a:p>
        </p:txBody>
      </p:sp>
      <p:sp>
        <p:nvSpPr>
          <p:cNvPr id="264" name="Google Shape;264;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r>
              <a:rPr lang="en-US"/>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Demand</a:t>
            </a:r>
            <a:endParaRPr/>
          </a:p>
        </p:txBody>
      </p:sp>
      <p:sp>
        <p:nvSpPr>
          <p:cNvPr id="385" name="Google Shape;385;p18"/>
          <p:cNvSpPr txBox="1">
            <a:spLocks noGrp="1"/>
          </p:cNvSpPr>
          <p:nvPr>
            <p:ph type="body" idx="1"/>
          </p:nvPr>
        </p:nvSpPr>
        <p:spPr>
          <a:xfrm>
            <a:off x="1154954" y="2603500"/>
            <a:ext cx="10478246" cy="34163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Demand: </a:t>
            </a:r>
            <a:r>
              <a:rPr lang="en-US" sz="2400">
                <a:solidFill>
                  <a:schemeClr val="dk1"/>
                </a:solidFill>
                <a:latin typeface="Times New Roman"/>
                <a:ea typeface="Times New Roman"/>
                <a:cs typeface="Times New Roman"/>
                <a:sym typeface="Times New Roman"/>
              </a:rPr>
              <a:t>The willingness and ability of buyers to purchase different quantities of a good at different prices during a specific period of time.</a:t>
            </a:r>
            <a:endParaRPr/>
          </a:p>
          <a:p>
            <a:pPr marL="342900" lvl="0" indent="-342900" algn="l" rtl="0">
              <a:lnSpc>
                <a:spcPct val="100000"/>
              </a:lnSpc>
              <a:spcBef>
                <a:spcPts val="100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Law of Demand:</a:t>
            </a:r>
            <a:r>
              <a:rPr lang="en-US" sz="2400">
                <a:solidFill>
                  <a:schemeClr val="dk1"/>
                </a:solidFill>
                <a:latin typeface="Times New Roman"/>
                <a:ea typeface="Times New Roman"/>
                <a:cs typeface="Times New Roman"/>
                <a:sym typeface="Times New Roman"/>
              </a:rPr>
              <a:t> The law of demand states that the price of a good and the quantity demanded of the good are inversely related, ceteris paribus.</a:t>
            </a:r>
            <a:endParaRPr sz="2400">
              <a:solidFill>
                <a:schemeClr val="dk1"/>
              </a:solidFill>
              <a:latin typeface="Times New Roman"/>
              <a:ea typeface="Times New Roman"/>
              <a:cs typeface="Times New Roman"/>
              <a:sym typeface="Times New Roman"/>
            </a:endParaRPr>
          </a:p>
          <a:p>
            <a:pPr marL="342900" lvl="0" indent="-342900" algn="l" rtl="0">
              <a:lnSpc>
                <a:spcPct val="100000"/>
              </a:lnSpc>
              <a:spcBef>
                <a:spcPts val="1000"/>
              </a:spcBef>
              <a:spcAft>
                <a:spcPts val="0"/>
              </a:spcAft>
              <a:buSzPts val="1920"/>
              <a:buFont typeface="Noto Sans Symbols"/>
              <a:buChar char="❑"/>
            </a:pPr>
            <a:r>
              <a:rPr lang="en-US" sz="2400">
                <a:solidFill>
                  <a:schemeClr val="dk1"/>
                </a:solidFill>
                <a:latin typeface="Times New Roman"/>
                <a:ea typeface="Times New Roman"/>
                <a:cs typeface="Times New Roman"/>
                <a:sym typeface="Times New Roman"/>
              </a:rPr>
              <a:t>Change in quantity demanded occurs when there is a change in price. </a:t>
            </a:r>
            <a:endParaRPr/>
          </a:p>
          <a:p>
            <a:pPr marL="342900" lvl="0" indent="-342900" algn="l" rtl="0">
              <a:lnSpc>
                <a:spcPct val="100000"/>
              </a:lnSpc>
              <a:spcBef>
                <a:spcPts val="1000"/>
              </a:spcBef>
              <a:spcAft>
                <a:spcPts val="0"/>
              </a:spcAft>
              <a:buSzPts val="1920"/>
              <a:buFont typeface="Noto Sans Symbols"/>
              <a:buChar char="❑"/>
            </a:pPr>
            <a:r>
              <a:rPr lang="en-US" sz="2400">
                <a:solidFill>
                  <a:schemeClr val="dk1"/>
                </a:solidFill>
                <a:latin typeface="Times New Roman"/>
                <a:ea typeface="Times New Roman"/>
                <a:cs typeface="Times New Roman"/>
                <a:sym typeface="Times New Roman"/>
              </a:rPr>
              <a:t>Change in demand occurs when a factor other than price affects the quantity demanded. </a:t>
            </a:r>
            <a:endParaRPr/>
          </a:p>
        </p:txBody>
      </p:sp>
      <p:sp>
        <p:nvSpPr>
          <p:cNvPr id="386" name="Google Shape;38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Demand (continued)</a:t>
            </a:r>
            <a:endParaRPr/>
          </a:p>
        </p:txBody>
      </p:sp>
      <p:sp>
        <p:nvSpPr>
          <p:cNvPr id="392" name="Google Shape;392;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21</a:t>
            </a:fld>
            <a:endParaRPr/>
          </a:p>
        </p:txBody>
      </p:sp>
      <p:grpSp>
        <p:nvGrpSpPr>
          <p:cNvPr id="393" name="Google Shape;393;p19"/>
          <p:cNvGrpSpPr/>
          <p:nvPr/>
        </p:nvGrpSpPr>
        <p:grpSpPr>
          <a:xfrm>
            <a:off x="1391920" y="2663666"/>
            <a:ext cx="9428480" cy="3665538"/>
            <a:chOff x="132" y="916"/>
            <a:chExt cx="5486" cy="2309"/>
          </a:xfrm>
        </p:grpSpPr>
        <p:sp>
          <p:nvSpPr>
            <p:cNvPr id="394" name="Google Shape;394;p19"/>
            <p:cNvSpPr/>
            <p:nvPr/>
          </p:nvSpPr>
          <p:spPr>
            <a:xfrm>
              <a:off x="132" y="916"/>
              <a:ext cx="5486" cy="2309"/>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395" name="Google Shape;395;p19"/>
            <p:cNvSpPr txBox="1"/>
            <p:nvPr/>
          </p:nvSpPr>
          <p:spPr>
            <a:xfrm>
              <a:off x="1676" y="2604"/>
              <a:ext cx="252"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entury Gothic"/>
                  <a:ea typeface="Century Gothic"/>
                  <a:cs typeface="Century Gothic"/>
                  <a:sym typeface="Century Gothic"/>
                </a:rPr>
                <a:t>(a)</a:t>
              </a:r>
              <a:endParaRPr sz="1400" b="0" i="0" u="none" strike="noStrike" cap="none">
                <a:solidFill>
                  <a:srgbClr val="000000"/>
                </a:solidFill>
                <a:latin typeface="Arial"/>
                <a:ea typeface="Arial"/>
                <a:cs typeface="Arial"/>
                <a:sym typeface="Arial"/>
              </a:endParaRPr>
            </a:p>
          </p:txBody>
        </p:sp>
        <p:sp>
          <p:nvSpPr>
            <p:cNvPr id="396" name="Google Shape;396;p19"/>
            <p:cNvSpPr txBox="1"/>
            <p:nvPr/>
          </p:nvSpPr>
          <p:spPr>
            <a:xfrm>
              <a:off x="4592" y="3031"/>
              <a:ext cx="25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entury Gothic"/>
                  <a:ea typeface="Century Gothic"/>
                  <a:cs typeface="Century Gothic"/>
                  <a:sym typeface="Century Gothic"/>
                </a:rPr>
                <a:t>(b)</a:t>
              </a:r>
              <a:endParaRPr sz="1400" b="0" i="0" u="none" strike="noStrike" cap="none">
                <a:solidFill>
                  <a:srgbClr val="000000"/>
                </a:solidFill>
                <a:latin typeface="Arial"/>
                <a:ea typeface="Arial"/>
                <a:cs typeface="Arial"/>
                <a:sym typeface="Arial"/>
              </a:endParaRPr>
            </a:p>
          </p:txBody>
        </p:sp>
        <p:pic>
          <p:nvPicPr>
            <p:cNvPr id="397" name="Google Shape;397;p19" descr="D:\ESWORK\SWPUB\Arnold PPT\Art\Art Ch03\arn17456_0301.jpg"/>
            <p:cNvPicPr preferRelativeResize="0"/>
            <p:nvPr/>
          </p:nvPicPr>
          <p:blipFill rotWithShape="1">
            <a:blip r:embed="rId3">
              <a:alphaModFix/>
            </a:blip>
            <a:srcRect/>
            <a:stretch/>
          </p:blipFill>
          <p:spPr>
            <a:xfrm>
              <a:off x="3559" y="1026"/>
              <a:ext cx="1970" cy="1996"/>
            </a:xfrm>
            <a:prstGeom prst="rect">
              <a:avLst/>
            </a:prstGeom>
            <a:noFill/>
            <a:ln>
              <a:noFill/>
            </a:ln>
          </p:spPr>
        </p:pic>
        <p:pic>
          <p:nvPicPr>
            <p:cNvPr id="398" name="Google Shape;398;p19" descr="D:\ESWORK\SWPUB\Arnold PPT\Art\Art Ch03\Ch03 Exhibit 1 table.jpg"/>
            <p:cNvPicPr preferRelativeResize="0"/>
            <p:nvPr/>
          </p:nvPicPr>
          <p:blipFill rotWithShape="1">
            <a:blip r:embed="rId4">
              <a:alphaModFix/>
            </a:blip>
            <a:srcRect/>
            <a:stretch/>
          </p:blipFill>
          <p:spPr>
            <a:xfrm>
              <a:off x="235" y="997"/>
              <a:ext cx="3136" cy="148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0"/>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Demand (continued)</a:t>
            </a:r>
            <a:endParaRPr/>
          </a:p>
        </p:txBody>
      </p:sp>
      <p:sp>
        <p:nvSpPr>
          <p:cNvPr id="404" name="Google Shape;404;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22</a:t>
            </a:fld>
            <a:endParaRPr/>
          </a:p>
        </p:txBody>
      </p:sp>
      <p:grpSp>
        <p:nvGrpSpPr>
          <p:cNvPr id="405" name="Google Shape;405;p20"/>
          <p:cNvGrpSpPr/>
          <p:nvPr/>
        </p:nvGrpSpPr>
        <p:grpSpPr>
          <a:xfrm>
            <a:off x="1154952" y="2600960"/>
            <a:ext cx="9634968" cy="4064000"/>
            <a:chOff x="1500" y="1117"/>
            <a:chExt cx="2759" cy="2083"/>
          </a:xfrm>
        </p:grpSpPr>
        <p:sp>
          <p:nvSpPr>
            <p:cNvPr id="406" name="Google Shape;406;p20"/>
            <p:cNvSpPr/>
            <p:nvPr/>
          </p:nvSpPr>
          <p:spPr>
            <a:xfrm>
              <a:off x="1500" y="1117"/>
              <a:ext cx="2759" cy="208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407" name="Google Shape;407;p20" descr="D:\ESWORK\SWPUB\Arnold PPT\Art\Art Ch03\arn17456_0305.jpg"/>
            <p:cNvPicPr preferRelativeResize="0"/>
            <p:nvPr/>
          </p:nvPicPr>
          <p:blipFill rotWithShape="1">
            <a:blip r:embed="rId3">
              <a:alphaModFix/>
            </a:blip>
            <a:srcRect/>
            <a:stretch/>
          </p:blipFill>
          <p:spPr>
            <a:xfrm>
              <a:off x="1535" y="1150"/>
              <a:ext cx="2690" cy="2019"/>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Supply</a:t>
            </a:r>
            <a:endParaRPr/>
          </a:p>
        </p:txBody>
      </p:sp>
      <p:sp>
        <p:nvSpPr>
          <p:cNvPr id="427" name="Google Shape;427;p23"/>
          <p:cNvSpPr txBox="1">
            <a:spLocks noGrp="1"/>
          </p:cNvSpPr>
          <p:nvPr>
            <p:ph type="body" idx="1"/>
          </p:nvPr>
        </p:nvSpPr>
        <p:spPr>
          <a:xfrm>
            <a:off x="1154954" y="2603500"/>
            <a:ext cx="10600166" cy="362458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Supply</a:t>
            </a:r>
            <a:r>
              <a:rPr lang="en-US" sz="2400">
                <a:solidFill>
                  <a:schemeClr val="dk1"/>
                </a:solidFill>
                <a:latin typeface="Times New Roman"/>
                <a:ea typeface="Times New Roman"/>
                <a:cs typeface="Times New Roman"/>
                <a:sym typeface="Times New Roman"/>
              </a:rPr>
              <a:t>: The willingness and ability of sellers to produce and offer to sell different quantities of a good at different prices during a specific period of time.</a:t>
            </a:r>
            <a:endParaRPr/>
          </a:p>
          <a:p>
            <a:pPr marL="342900" lvl="0" indent="-342900" algn="l" rtl="0">
              <a:lnSpc>
                <a:spcPct val="100000"/>
              </a:lnSpc>
              <a:spcBef>
                <a:spcPts val="100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Law of Supply: </a:t>
            </a:r>
            <a:r>
              <a:rPr lang="en-US" sz="2400">
                <a:solidFill>
                  <a:schemeClr val="dk1"/>
                </a:solidFill>
                <a:latin typeface="Times New Roman"/>
                <a:ea typeface="Times New Roman"/>
                <a:cs typeface="Times New Roman"/>
                <a:sym typeface="Times New Roman"/>
              </a:rPr>
              <a:t>The law of supply states that the price of a good and the quantity supplied of the good are directly related, ceteris paribus</a:t>
            </a:r>
            <a:endParaRPr sz="2400">
              <a:solidFill>
                <a:schemeClr val="dk1"/>
              </a:solidFill>
              <a:latin typeface="Times New Roman"/>
              <a:ea typeface="Times New Roman"/>
              <a:cs typeface="Times New Roman"/>
              <a:sym typeface="Times New Roman"/>
            </a:endParaRPr>
          </a:p>
          <a:p>
            <a:pPr marL="342900" lvl="0" indent="-342900" algn="l" rtl="0">
              <a:lnSpc>
                <a:spcPct val="100000"/>
              </a:lnSpc>
              <a:spcBef>
                <a:spcPts val="1000"/>
              </a:spcBef>
              <a:spcAft>
                <a:spcPts val="0"/>
              </a:spcAft>
              <a:buSzPts val="1920"/>
              <a:buFont typeface="Noto Sans Symbols"/>
              <a:buChar char="❑"/>
            </a:pPr>
            <a:r>
              <a:rPr lang="en-US" sz="2400">
                <a:solidFill>
                  <a:schemeClr val="dk1"/>
                </a:solidFill>
                <a:latin typeface="Times New Roman"/>
                <a:ea typeface="Times New Roman"/>
                <a:cs typeface="Times New Roman"/>
                <a:sym typeface="Times New Roman"/>
              </a:rPr>
              <a:t>Change in quantity supplied occurs when there is a change in the market price of the product </a:t>
            </a:r>
            <a:endParaRPr/>
          </a:p>
          <a:p>
            <a:pPr marL="342900" lvl="0" indent="-342900" algn="l" rtl="0">
              <a:lnSpc>
                <a:spcPct val="100000"/>
              </a:lnSpc>
              <a:spcBef>
                <a:spcPts val="1000"/>
              </a:spcBef>
              <a:spcAft>
                <a:spcPts val="0"/>
              </a:spcAft>
              <a:buSzPts val="1920"/>
              <a:buFont typeface="Noto Sans Symbols"/>
              <a:buChar char="❑"/>
            </a:pPr>
            <a:r>
              <a:rPr lang="en-US" sz="2400">
                <a:solidFill>
                  <a:schemeClr val="dk1"/>
                </a:solidFill>
                <a:latin typeface="Times New Roman"/>
                <a:ea typeface="Times New Roman"/>
                <a:cs typeface="Times New Roman"/>
                <a:sym typeface="Times New Roman"/>
              </a:rPr>
              <a:t>Change in supply is caused by a determinant other than the price</a:t>
            </a:r>
            <a:endParaRPr/>
          </a:p>
          <a:p>
            <a:pPr marL="342900" lvl="0" indent="-251459" algn="l" rtl="0">
              <a:lnSpc>
                <a:spcPct val="100000"/>
              </a:lnSpc>
              <a:spcBef>
                <a:spcPts val="1000"/>
              </a:spcBef>
              <a:spcAft>
                <a:spcPts val="0"/>
              </a:spcAft>
              <a:buSzPts val="1440"/>
              <a:buNone/>
            </a:pPr>
            <a:endParaRPr/>
          </a:p>
        </p:txBody>
      </p:sp>
      <p:sp>
        <p:nvSpPr>
          <p:cNvPr id="428" name="Google Shape;428;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Supply (continued)</a:t>
            </a:r>
            <a:endParaRPr/>
          </a:p>
        </p:txBody>
      </p:sp>
      <p:sp>
        <p:nvSpPr>
          <p:cNvPr id="434" name="Google Shape;434;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24</a:t>
            </a:fld>
            <a:endParaRPr/>
          </a:p>
        </p:txBody>
      </p:sp>
      <p:pic>
        <p:nvPicPr>
          <p:cNvPr id="435" name="Google Shape;435;p24"/>
          <p:cNvPicPr preferRelativeResize="0"/>
          <p:nvPr/>
        </p:nvPicPr>
        <p:blipFill rotWithShape="1">
          <a:blip r:embed="rId3">
            <a:alphaModFix/>
          </a:blip>
          <a:srcRect/>
          <a:stretch/>
        </p:blipFill>
        <p:spPr>
          <a:xfrm>
            <a:off x="1828800" y="2436388"/>
            <a:ext cx="8422640" cy="41594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Equilibrium</a:t>
            </a:r>
            <a:endParaRPr/>
          </a:p>
        </p:txBody>
      </p:sp>
      <p:sp>
        <p:nvSpPr>
          <p:cNvPr id="448" name="Google Shape;448;p26"/>
          <p:cNvSpPr txBox="1">
            <a:spLocks noGrp="1"/>
          </p:cNvSpPr>
          <p:nvPr>
            <p:ph type="body" idx="1"/>
          </p:nvPr>
        </p:nvSpPr>
        <p:spPr>
          <a:xfrm>
            <a:off x="853440" y="2603500"/>
            <a:ext cx="10688319" cy="34163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Equilibrium point: </a:t>
            </a:r>
            <a:r>
              <a:rPr lang="en-US" sz="2400">
                <a:solidFill>
                  <a:schemeClr val="dk1"/>
                </a:solidFill>
                <a:latin typeface="Times New Roman"/>
                <a:ea typeface="Times New Roman"/>
                <a:cs typeface="Times New Roman"/>
                <a:sym typeface="Times New Roman"/>
              </a:rPr>
              <a:t>The equilibrium point (E) is where the demand and supply curves meet (i.e. Qd =Qs). </a:t>
            </a:r>
            <a:endParaRPr/>
          </a:p>
          <a:p>
            <a:pPr marL="342900" lvl="0" indent="-342900" algn="l" rtl="0">
              <a:lnSpc>
                <a:spcPct val="100000"/>
              </a:lnSpc>
              <a:spcBef>
                <a:spcPts val="100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Equilibrium price:</a:t>
            </a:r>
            <a:r>
              <a:rPr lang="en-US" sz="2400">
                <a:solidFill>
                  <a:schemeClr val="dk1"/>
                </a:solidFill>
                <a:latin typeface="Times New Roman"/>
                <a:ea typeface="Times New Roman"/>
                <a:cs typeface="Times New Roman"/>
                <a:sym typeface="Times New Roman"/>
              </a:rPr>
              <a:t> The price that balances demand and supply.</a:t>
            </a:r>
            <a:endParaRPr/>
          </a:p>
          <a:p>
            <a:pPr marL="342900" lvl="0" indent="-342900" algn="l" rtl="0">
              <a:lnSpc>
                <a:spcPct val="100000"/>
              </a:lnSpc>
              <a:spcBef>
                <a:spcPts val="1000"/>
              </a:spcBef>
              <a:spcAft>
                <a:spcPts val="0"/>
              </a:spcAft>
              <a:buSzPts val="1920"/>
              <a:buFont typeface="Noto Sans Symbols"/>
              <a:buChar char="❑"/>
            </a:pPr>
            <a:r>
              <a:rPr lang="en-US" sz="2400" b="1">
                <a:solidFill>
                  <a:schemeClr val="dk1"/>
                </a:solidFill>
                <a:latin typeface="Times New Roman"/>
                <a:ea typeface="Times New Roman"/>
                <a:cs typeface="Times New Roman"/>
                <a:sym typeface="Times New Roman"/>
              </a:rPr>
              <a:t>Equilibrium quantity: </a:t>
            </a:r>
            <a:r>
              <a:rPr lang="en-US" sz="2400">
                <a:solidFill>
                  <a:schemeClr val="dk1"/>
                </a:solidFill>
                <a:latin typeface="Times New Roman"/>
                <a:ea typeface="Times New Roman"/>
                <a:cs typeface="Times New Roman"/>
                <a:sym typeface="Times New Roman"/>
              </a:rPr>
              <a:t>The quantity that balances demand and supply. </a:t>
            </a:r>
            <a:endParaRPr/>
          </a:p>
        </p:txBody>
      </p:sp>
      <p:sp>
        <p:nvSpPr>
          <p:cNvPr id="449" name="Google Shape;449;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Equilibrium (continued)</a:t>
            </a:r>
            <a:endParaRPr/>
          </a:p>
        </p:txBody>
      </p:sp>
      <p:pic>
        <p:nvPicPr>
          <p:cNvPr id="455" name="Google Shape;455;p27"/>
          <p:cNvPicPr preferRelativeResize="0">
            <a:picLocks noGrp="1"/>
          </p:cNvPicPr>
          <p:nvPr>
            <p:ph type="body" idx="1"/>
          </p:nvPr>
        </p:nvPicPr>
        <p:blipFill rotWithShape="1">
          <a:blip r:embed="rId3">
            <a:alphaModFix/>
          </a:blip>
          <a:srcRect/>
          <a:stretch/>
        </p:blipFill>
        <p:spPr>
          <a:xfrm>
            <a:off x="1584960" y="2822497"/>
            <a:ext cx="9479279" cy="3739773"/>
          </a:xfrm>
          <a:prstGeom prst="rect">
            <a:avLst/>
          </a:prstGeom>
          <a:noFill/>
          <a:ln>
            <a:noFill/>
          </a:ln>
        </p:spPr>
      </p:pic>
      <p:sp>
        <p:nvSpPr>
          <p:cNvPr id="456" name="Google Shape;456;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a:latin typeface="Times New Roman"/>
                <a:ea typeface="Times New Roman"/>
                <a:cs typeface="Times New Roman"/>
                <a:sym typeface="Times New Roman"/>
              </a:rPr>
              <a:t>References</a:t>
            </a:r>
            <a:endParaRPr/>
          </a:p>
        </p:txBody>
      </p:sp>
      <p:sp>
        <p:nvSpPr>
          <p:cNvPr id="462" name="Google Shape;462;p28"/>
          <p:cNvSpPr txBox="1">
            <a:spLocks noGrp="1"/>
          </p:cNvSpPr>
          <p:nvPr>
            <p:ph type="body" idx="1"/>
          </p:nvPr>
        </p:nvSpPr>
        <p:spPr>
          <a:xfrm>
            <a:off x="1154954" y="2603500"/>
            <a:ext cx="10630645" cy="34163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Noto Sans Symbols"/>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Arnold, R. A. (2014) </a:t>
            </a:r>
            <a:r>
              <a:rPr lang="en-US" sz="2000" i="1" dirty="0">
                <a:solidFill>
                  <a:schemeClr val="dk1"/>
                </a:solidFill>
                <a:latin typeface="Times New Roman" panose="02020603050405020304" pitchFamily="18" charset="0"/>
                <a:ea typeface="Times New Roman"/>
                <a:cs typeface="Times New Roman" panose="02020603050405020304" pitchFamily="18" charset="0"/>
                <a:sym typeface="Times New Roman"/>
              </a:rPr>
              <a:t>Macroeconomics </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(11</a:t>
            </a:r>
            <a:r>
              <a:rPr lang="en-US" sz="2000" baseline="30000" dirty="0">
                <a:solidFill>
                  <a:schemeClr val="dk1"/>
                </a:solidFill>
                <a:latin typeface="Times New Roman" panose="02020603050405020304" pitchFamily="18" charset="0"/>
                <a:ea typeface="Times New Roman"/>
                <a:cs typeface="Times New Roman" panose="02020603050405020304" pitchFamily="18" charset="0"/>
                <a:sym typeface="Times New Roman"/>
              </a:rPr>
              <a:t>th</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ed.). South-Western.</a:t>
            </a:r>
            <a:endParaRPr lang="en-US" sz="2000" dirty="0">
              <a:latin typeface="Times New Roman" panose="02020603050405020304" pitchFamily="18" charset="0"/>
              <a:cs typeface="Times New Roman" panose="02020603050405020304" pitchFamily="18" charset="0"/>
            </a:endParaRPr>
          </a:p>
          <a:p>
            <a:pPr marL="342900" lvl="0" indent="-342900" algn="l" rtl="0">
              <a:lnSpc>
                <a:spcPct val="100000"/>
              </a:lnSpc>
              <a:spcBef>
                <a:spcPts val="1000"/>
              </a:spcBef>
              <a:spcAft>
                <a:spcPts val="0"/>
              </a:spcAft>
              <a:buSzPts val="1920"/>
              <a:buFont typeface="Noto Sans Symbols"/>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Mankiw, N.G. (2018) </a:t>
            </a:r>
            <a:r>
              <a:rPr lang="en-US" sz="2000" i="1" dirty="0">
                <a:solidFill>
                  <a:schemeClr val="dk1"/>
                </a:solidFill>
                <a:latin typeface="Times New Roman" panose="02020603050405020304" pitchFamily="18" charset="0"/>
                <a:ea typeface="Times New Roman"/>
                <a:cs typeface="Times New Roman" panose="02020603050405020304" pitchFamily="18" charset="0"/>
                <a:sym typeface="Times New Roman"/>
              </a:rPr>
              <a:t>Principles of Microeconomics (</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8</a:t>
            </a:r>
            <a:r>
              <a:rPr lang="en-US" sz="2000" baseline="30000" dirty="0">
                <a:solidFill>
                  <a:schemeClr val="dk1"/>
                </a:solidFill>
                <a:latin typeface="Times New Roman" panose="02020603050405020304" pitchFamily="18" charset="0"/>
                <a:ea typeface="Times New Roman"/>
                <a:cs typeface="Times New Roman" panose="02020603050405020304" pitchFamily="18" charset="0"/>
                <a:sym typeface="Times New Roman"/>
              </a:rPr>
              <a:t>th</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ed.). Cengage Learning.</a:t>
            </a:r>
            <a:endParaRPr sz="2000" dirty="0">
              <a:latin typeface="Times New Roman" panose="02020603050405020304" pitchFamily="18" charset="0"/>
              <a:cs typeface="Times New Roman" panose="02020603050405020304" pitchFamily="18" charset="0"/>
            </a:endParaRPr>
          </a:p>
          <a:p>
            <a:pPr marL="342900" lvl="0" indent="-342900" algn="l" rtl="0">
              <a:lnSpc>
                <a:spcPct val="100000"/>
              </a:lnSpc>
              <a:spcBef>
                <a:spcPts val="1000"/>
              </a:spcBef>
              <a:spcAft>
                <a:spcPts val="0"/>
              </a:spcAft>
              <a:buSzPts val="1920"/>
              <a:buFont typeface="Noto Sans Symbols"/>
              <a:buChar char="❑"/>
            </a:pPr>
            <a:r>
              <a:rPr lang="en-US" sz="2000" dirty="0">
                <a:solidFill>
                  <a:schemeClr val="tx1"/>
                </a:solidFill>
                <a:latin typeface="Times New Roman" panose="02020603050405020304" pitchFamily="18" charset="0"/>
                <a:ea typeface="Times New Roman"/>
                <a:cs typeface="Times New Roman" panose="02020603050405020304" pitchFamily="18" charset="0"/>
                <a:sym typeface="Times New Roman"/>
              </a:rPr>
              <a:t>Nickels, W. G., McHugh, J. M. &amp; McHugh, S. (2014) </a:t>
            </a:r>
            <a:r>
              <a:rPr lang="en-US" sz="2000" i="1" dirty="0">
                <a:solidFill>
                  <a:schemeClr val="tx1"/>
                </a:solidFill>
                <a:latin typeface="Times New Roman" panose="02020603050405020304" pitchFamily="18" charset="0"/>
                <a:ea typeface="Times New Roman"/>
                <a:cs typeface="Times New Roman" panose="02020603050405020304" pitchFamily="18" charset="0"/>
                <a:sym typeface="Times New Roman"/>
              </a:rPr>
              <a:t>Understanding Business</a:t>
            </a:r>
            <a:r>
              <a:rPr lang="en-US" sz="2000" dirty="0">
                <a:solidFill>
                  <a:schemeClr val="tx1"/>
                </a:solidFill>
                <a:latin typeface="Times New Roman" panose="02020603050405020304" pitchFamily="18" charset="0"/>
                <a:ea typeface="Times New Roman"/>
                <a:cs typeface="Times New Roman" panose="02020603050405020304" pitchFamily="18" charset="0"/>
                <a:sym typeface="Times New Roman"/>
              </a:rPr>
              <a:t> (11</a:t>
            </a:r>
            <a:r>
              <a:rPr lang="en-US" sz="2000" baseline="30000" dirty="0">
                <a:solidFill>
                  <a:schemeClr val="tx1"/>
                </a:solidFill>
                <a:latin typeface="Times New Roman" panose="02020603050405020304" pitchFamily="18" charset="0"/>
                <a:ea typeface="Times New Roman"/>
                <a:cs typeface="Times New Roman" panose="02020603050405020304" pitchFamily="18" charset="0"/>
                <a:sym typeface="Times New Roman"/>
              </a:rPr>
              <a:t>th</a:t>
            </a:r>
            <a:r>
              <a:rPr lang="en-US" sz="2000" dirty="0">
                <a:solidFill>
                  <a:schemeClr val="tx1"/>
                </a:solidFill>
                <a:latin typeface="Times New Roman" panose="02020603050405020304" pitchFamily="18" charset="0"/>
                <a:ea typeface="Times New Roman"/>
                <a:cs typeface="Times New Roman" panose="02020603050405020304" pitchFamily="18" charset="0"/>
                <a:sym typeface="Times New Roman"/>
              </a:rPr>
              <a:t> ed.). McGraw-Hill. </a:t>
            </a:r>
          </a:p>
          <a:p>
            <a:pPr marL="342900" indent="-342900">
              <a:buSzPts val="1920"/>
              <a:buFont typeface="Noto Sans Symbols"/>
              <a:buChar char="❑"/>
            </a:pPr>
            <a:r>
              <a:rPr lang="en-US" sz="2000" dirty="0">
                <a:solidFill>
                  <a:schemeClr val="tx1"/>
                </a:solidFill>
                <a:effectLst/>
                <a:latin typeface="Times New Roman" panose="02020603050405020304" pitchFamily="18" charset="0"/>
                <a:cs typeface="Times New Roman" panose="02020603050405020304" pitchFamily="18" charset="0"/>
              </a:rPr>
              <a:t>O’Neill, A. (2025) </a:t>
            </a:r>
            <a:r>
              <a:rPr lang="en-US" sz="2000" i="1" dirty="0">
                <a:solidFill>
                  <a:schemeClr val="tx1"/>
                </a:solidFill>
                <a:effectLst/>
                <a:latin typeface="Times New Roman" panose="02020603050405020304" pitchFamily="18" charset="0"/>
                <a:cs typeface="Times New Roman" panose="02020603050405020304" pitchFamily="18" charset="0"/>
              </a:rPr>
              <a:t>BRICS: GDP per country 2030</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In </a:t>
            </a:r>
            <a:r>
              <a:rPr lang="en-US" sz="2000" dirty="0">
                <a:solidFill>
                  <a:schemeClr val="tx1"/>
                </a:solidFill>
                <a:effectLst/>
                <a:latin typeface="Times New Roman" panose="02020603050405020304" pitchFamily="18" charset="0"/>
                <a:cs typeface="Times New Roman" panose="02020603050405020304" pitchFamily="18" charset="0"/>
              </a:rPr>
              <a:t>Statista. Retrieved June 19, 2025. https://www.statista.com/statistics/254281/gdp-of-the-bric-countries/ </a:t>
            </a:r>
          </a:p>
          <a:p>
            <a:pPr marL="342900" indent="-342900">
              <a:buSzPts val="1920"/>
              <a:buFont typeface="Noto Sans Symbols"/>
              <a:buChar char="❑"/>
            </a:pPr>
            <a:r>
              <a:rPr lang="en-US" sz="2000" dirty="0">
                <a:solidFill>
                  <a:schemeClr val="tx1"/>
                </a:solidFill>
                <a:effectLst/>
                <a:latin typeface="Times New Roman" panose="02020603050405020304" pitchFamily="18" charset="0"/>
                <a:cs typeface="Times New Roman" panose="02020603050405020304" pitchFamily="18" charset="0"/>
              </a:rPr>
              <a:t>O’Neill, A. (2025a) </a:t>
            </a:r>
            <a:r>
              <a:rPr lang="en-US" sz="2000" i="1" dirty="0">
                <a:solidFill>
                  <a:schemeClr val="tx1"/>
                </a:solidFill>
                <a:effectLst/>
                <a:latin typeface="Times New Roman" panose="02020603050405020304" pitchFamily="18" charset="0"/>
                <a:cs typeface="Times New Roman" panose="02020603050405020304" pitchFamily="18" charset="0"/>
              </a:rPr>
              <a:t>Bangladesh - unemployment rate 1999 to 2024</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In </a:t>
            </a:r>
            <a:r>
              <a:rPr lang="en-US" sz="2000" dirty="0">
                <a:solidFill>
                  <a:schemeClr val="tx1"/>
                </a:solidFill>
                <a:effectLst/>
                <a:latin typeface="Times New Roman" panose="02020603050405020304" pitchFamily="18" charset="0"/>
                <a:cs typeface="Times New Roman" panose="02020603050405020304" pitchFamily="18" charset="0"/>
              </a:rPr>
              <a:t>Statista. Retrieved June 19, 2025. https://www.statista.com/statistics/808225/unemployment-rate-in-bangladesh/  </a:t>
            </a:r>
          </a:p>
          <a:p>
            <a:pPr marL="342900" indent="-342900">
              <a:buSzPts val="1920"/>
              <a:buFont typeface="Noto Sans Symbols"/>
              <a:buChar char="❑"/>
            </a:pPr>
            <a:endParaRPr lang="en-US" sz="2000" dirty="0">
              <a:solidFill>
                <a:schemeClr val="tx1"/>
              </a:solidFill>
              <a:effectLst/>
              <a:latin typeface="Times New Roman" panose="02020603050405020304" pitchFamily="18" charset="0"/>
              <a:cs typeface="Times New Roman" panose="02020603050405020304" pitchFamily="18" charset="0"/>
            </a:endParaRPr>
          </a:p>
          <a:p>
            <a:pPr marL="342900" lvl="0" indent="-342900" algn="l" rtl="0">
              <a:lnSpc>
                <a:spcPct val="100000"/>
              </a:lnSpc>
              <a:spcBef>
                <a:spcPts val="1000"/>
              </a:spcBef>
              <a:spcAft>
                <a:spcPts val="0"/>
              </a:spcAft>
              <a:buSzPts val="1920"/>
              <a:buFont typeface="Noto Sans Symbols"/>
              <a:buChar char="❑"/>
            </a:pPr>
            <a:endParaRPr dirty="0">
              <a:latin typeface="Times New Roman" panose="02020603050405020304" pitchFamily="18" charset="0"/>
              <a:cs typeface="Times New Roman" panose="02020603050405020304" pitchFamily="18" charset="0"/>
            </a:endParaRPr>
          </a:p>
          <a:p>
            <a:pPr marL="342900" lvl="0" indent="-251459" algn="l" rtl="0">
              <a:lnSpc>
                <a:spcPct val="100000"/>
              </a:lnSpc>
              <a:spcBef>
                <a:spcPts val="1000"/>
              </a:spcBef>
              <a:spcAft>
                <a:spcPts val="0"/>
              </a:spcAft>
              <a:buSzPts val="1440"/>
              <a:buFont typeface="Noto Sans Symbols"/>
              <a:buNone/>
            </a:pPr>
            <a:endParaRPr dirty="0"/>
          </a:p>
        </p:txBody>
      </p:sp>
      <p:sp>
        <p:nvSpPr>
          <p:cNvPr id="463" name="Google Shape;463;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9"/>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920"/>
              <a:buNone/>
            </a:pPr>
            <a:endParaRPr sz="2400">
              <a:latin typeface="Times New Roman"/>
              <a:ea typeface="Times New Roman"/>
              <a:cs typeface="Times New Roman"/>
              <a:sym typeface="Times New Roman"/>
            </a:endParaRPr>
          </a:p>
          <a:p>
            <a:pPr marL="0" lvl="0" indent="0" algn="ctr" rtl="0">
              <a:lnSpc>
                <a:spcPct val="100000"/>
              </a:lnSpc>
              <a:spcBef>
                <a:spcPts val="1000"/>
              </a:spcBef>
              <a:spcAft>
                <a:spcPts val="0"/>
              </a:spcAft>
              <a:buSzPts val="1920"/>
              <a:buNone/>
            </a:pPr>
            <a:endParaRPr sz="2400">
              <a:latin typeface="Times New Roman"/>
              <a:ea typeface="Times New Roman"/>
              <a:cs typeface="Times New Roman"/>
              <a:sym typeface="Times New Roman"/>
            </a:endParaRPr>
          </a:p>
          <a:p>
            <a:pPr marL="0" lvl="0" indent="0" algn="ctr" rtl="0">
              <a:lnSpc>
                <a:spcPct val="100000"/>
              </a:lnSpc>
              <a:spcBef>
                <a:spcPts val="1000"/>
              </a:spcBef>
              <a:spcAft>
                <a:spcPts val="0"/>
              </a:spcAft>
              <a:buSzPts val="1920"/>
              <a:buNone/>
            </a:pPr>
            <a:r>
              <a:rPr lang="en-US" sz="2400">
                <a:latin typeface="Times New Roman"/>
                <a:ea typeface="Times New Roman"/>
                <a:cs typeface="Times New Roman"/>
                <a:sym typeface="Times New Roman"/>
              </a:rPr>
              <a:t>Thank you</a:t>
            </a:r>
            <a:endParaRPr/>
          </a:p>
        </p:txBody>
      </p:sp>
      <p:sp>
        <p:nvSpPr>
          <p:cNvPr id="469" name="Google Shape;469;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0"/>
          <p:cNvSpPr txBox="1">
            <a:spLocks noGrp="1"/>
          </p:cNvSpPr>
          <p:nvPr>
            <p:ph type="body" idx="1"/>
          </p:nvPr>
        </p:nvSpPr>
        <p:spPr>
          <a:xfrm>
            <a:off x="762000" y="2603500"/>
            <a:ext cx="10576559" cy="34163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600"/>
              <a:buFont typeface="Courier New"/>
              <a:buChar char="o"/>
            </a:pPr>
            <a:r>
              <a:rPr lang="en-US" sz="2000" b="0" i="1">
                <a:solidFill>
                  <a:srgbClr val="3B3B3B"/>
                </a:solidFill>
                <a:latin typeface="Times New Roman"/>
                <a:ea typeface="Times New Roman"/>
                <a:cs typeface="Times New Roman"/>
                <a:sym typeface="Times New Roman"/>
              </a:rPr>
              <a:t>It is not from the benevolence of the butcher, the brewer, or the baker that we expect our dinner, but from their regard for their own interest.</a:t>
            </a:r>
            <a:br>
              <a:rPr lang="en-US" sz="2000" b="0" i="1">
                <a:solidFill>
                  <a:srgbClr val="3B3B3B"/>
                </a:solidFill>
                <a:latin typeface="Times New Roman"/>
                <a:ea typeface="Times New Roman"/>
                <a:cs typeface="Times New Roman"/>
                <a:sym typeface="Times New Roman"/>
              </a:rPr>
            </a:br>
            <a:r>
              <a:rPr lang="en-US" sz="2000" b="1" i="0">
                <a:solidFill>
                  <a:srgbClr val="3B3B3B"/>
                </a:solidFill>
                <a:latin typeface="Times New Roman"/>
                <a:ea typeface="Times New Roman"/>
                <a:cs typeface="Times New Roman"/>
                <a:sym typeface="Times New Roman"/>
              </a:rPr>
              <a:t>-Adam Smith</a:t>
            </a: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r>
              <a:rPr lang="en-US" sz="2000" b="0" i="1">
                <a:solidFill>
                  <a:srgbClr val="3B3B3B"/>
                </a:solidFill>
                <a:latin typeface="Times New Roman"/>
                <a:ea typeface="Times New Roman"/>
                <a:cs typeface="Times New Roman"/>
                <a:sym typeface="Times New Roman"/>
              </a:rPr>
              <a:t>When men are employed they are best contented.</a:t>
            </a:r>
            <a:br>
              <a:rPr lang="en-US" sz="2000" b="0" i="1">
                <a:solidFill>
                  <a:srgbClr val="3B3B3B"/>
                </a:solidFill>
                <a:latin typeface="Times New Roman"/>
                <a:ea typeface="Times New Roman"/>
                <a:cs typeface="Times New Roman"/>
                <a:sym typeface="Times New Roman"/>
              </a:rPr>
            </a:br>
            <a:r>
              <a:rPr lang="en-US" sz="2000" b="1" i="0">
                <a:solidFill>
                  <a:srgbClr val="3B3B3B"/>
                </a:solidFill>
                <a:latin typeface="Times New Roman"/>
                <a:ea typeface="Times New Roman"/>
                <a:cs typeface="Times New Roman"/>
                <a:sym typeface="Times New Roman"/>
              </a:rPr>
              <a:t>- Benjamin Franklin</a:t>
            </a:r>
            <a:endParaRPr sz="2000">
              <a:latin typeface="Times New Roman"/>
              <a:ea typeface="Times New Roman"/>
              <a:cs typeface="Times New Roman"/>
              <a:sym typeface="Times New Roman"/>
            </a:endParaRPr>
          </a:p>
        </p:txBody>
      </p:sp>
      <p:sp>
        <p:nvSpPr>
          <p:cNvPr id="475" name="Google Shape;475;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dirty="0">
                <a:latin typeface="Times New Roman"/>
                <a:ea typeface="Times New Roman"/>
                <a:cs typeface="Times New Roman"/>
                <a:sym typeface="Times New Roman"/>
              </a:rPr>
              <a:t>The Major Branches of Economics</a:t>
            </a:r>
            <a:endParaRPr dirty="0"/>
          </a:p>
        </p:txBody>
      </p:sp>
      <p:sp>
        <p:nvSpPr>
          <p:cNvPr id="270" name="Google Shape;270;p3"/>
          <p:cNvSpPr txBox="1">
            <a:spLocks noGrp="1"/>
          </p:cNvSpPr>
          <p:nvPr>
            <p:ph type="body" idx="1"/>
          </p:nvPr>
        </p:nvSpPr>
        <p:spPr>
          <a:xfrm>
            <a:off x="1154955" y="2603500"/>
            <a:ext cx="10035784" cy="37465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Noto Sans Symbols"/>
              <a:buChar char="❑"/>
            </a:pPr>
            <a:r>
              <a:rPr lang="en-US" sz="2400" b="1" i="0" u="none" strike="noStrike">
                <a:solidFill>
                  <a:srgbClr val="000000"/>
                </a:solidFill>
                <a:latin typeface="Times New Roman"/>
                <a:ea typeface="Times New Roman"/>
                <a:cs typeface="Times New Roman"/>
                <a:sym typeface="Times New Roman"/>
              </a:rPr>
              <a:t>Economics: </a:t>
            </a:r>
            <a:endParaRPr/>
          </a:p>
          <a:p>
            <a:pPr marL="342900" lvl="0" indent="-342900" algn="l" rtl="0">
              <a:lnSpc>
                <a:spcPct val="100000"/>
              </a:lnSpc>
              <a:spcBef>
                <a:spcPts val="0"/>
              </a:spcBef>
              <a:spcAft>
                <a:spcPts val="0"/>
              </a:spcAft>
              <a:buSzPts val="1920"/>
              <a:buFont typeface="Courier New"/>
              <a:buChar char="o"/>
            </a:pPr>
            <a:r>
              <a:rPr lang="en-US" sz="2400" b="0" u="none" strike="noStrike">
                <a:solidFill>
                  <a:srgbClr val="000000"/>
                </a:solidFill>
                <a:latin typeface="Times New Roman"/>
                <a:ea typeface="Times New Roman"/>
                <a:cs typeface="Times New Roman"/>
                <a:sym typeface="Times New Roman"/>
              </a:rPr>
              <a:t>The study of how society employs resources to produce goods and services and distribute them for consumption among various competing groups and individuals.</a:t>
            </a:r>
            <a:r>
              <a:rPr lang="en-US" sz="2400"/>
              <a:t> </a:t>
            </a:r>
            <a:endParaRPr/>
          </a:p>
          <a:p>
            <a:pPr marL="342900" lvl="0" indent="-342900" algn="l" rtl="0">
              <a:lnSpc>
                <a:spcPct val="100000"/>
              </a:lnSpc>
              <a:spcBef>
                <a:spcPts val="0"/>
              </a:spcBef>
              <a:spcAft>
                <a:spcPts val="0"/>
              </a:spcAft>
              <a:buSzPts val="1920"/>
              <a:buFont typeface="Courier New"/>
              <a:buChar char="o"/>
            </a:pPr>
            <a:r>
              <a:rPr lang="en-US" sz="2400">
                <a:solidFill>
                  <a:schemeClr val="dk1"/>
                </a:solidFill>
                <a:latin typeface="Times New Roman"/>
                <a:ea typeface="Times New Roman"/>
                <a:cs typeface="Times New Roman"/>
                <a:sym typeface="Times New Roman"/>
              </a:rPr>
              <a:t>It is the science of scarcity. </a:t>
            </a:r>
            <a:endParaRPr/>
          </a:p>
          <a:p>
            <a:pPr marL="342900" lvl="0" indent="-342900" algn="l" rtl="0">
              <a:lnSpc>
                <a:spcPct val="100000"/>
              </a:lnSpc>
              <a:spcBef>
                <a:spcPts val="540"/>
              </a:spcBef>
              <a:spcAft>
                <a:spcPts val="0"/>
              </a:spcAft>
              <a:buSzPts val="1920"/>
              <a:buFont typeface="Noto Sans Symbols"/>
              <a:buChar char="❑"/>
            </a:pPr>
            <a:r>
              <a:rPr lang="en-US" sz="2400" b="1" u="none" strike="noStrike">
                <a:solidFill>
                  <a:srgbClr val="000000"/>
                </a:solidFill>
                <a:latin typeface="Times New Roman"/>
                <a:ea typeface="Times New Roman"/>
                <a:cs typeface="Times New Roman"/>
                <a:sym typeface="Times New Roman"/>
              </a:rPr>
              <a:t>Macroeconomics: </a:t>
            </a:r>
            <a:r>
              <a:rPr lang="en-US" sz="2400" u="none" strike="noStrike">
                <a:solidFill>
                  <a:srgbClr val="000000"/>
                </a:solidFill>
                <a:latin typeface="Times New Roman"/>
                <a:ea typeface="Times New Roman"/>
                <a:cs typeface="Times New Roman"/>
                <a:sym typeface="Times New Roman"/>
              </a:rPr>
              <a:t>The branch of economics that focuses </a:t>
            </a:r>
            <a:r>
              <a:rPr lang="en-US" sz="2400" b="0" u="none" strike="noStrike">
                <a:solidFill>
                  <a:srgbClr val="000000"/>
                </a:solidFill>
                <a:latin typeface="Times New Roman"/>
                <a:ea typeface="Times New Roman"/>
                <a:cs typeface="Times New Roman"/>
                <a:sym typeface="Times New Roman"/>
              </a:rPr>
              <a:t>on the operation of a nation’s economy as a whole.</a:t>
            </a:r>
            <a:endParaRPr sz="2400" b="1" u="none" strike="noStrike">
              <a:solidFill>
                <a:srgbClr val="000000"/>
              </a:solidFill>
              <a:latin typeface="Times New Roman"/>
              <a:ea typeface="Times New Roman"/>
              <a:cs typeface="Times New Roman"/>
              <a:sym typeface="Times New Roman"/>
            </a:endParaRPr>
          </a:p>
          <a:p>
            <a:pPr marL="342900" lvl="0" indent="-342900" algn="l" rtl="0">
              <a:lnSpc>
                <a:spcPct val="100000"/>
              </a:lnSpc>
              <a:spcBef>
                <a:spcPts val="540"/>
              </a:spcBef>
              <a:spcAft>
                <a:spcPts val="0"/>
              </a:spcAft>
              <a:buSzPts val="1920"/>
              <a:buFont typeface="Noto Sans Symbols"/>
              <a:buChar char="❑"/>
            </a:pPr>
            <a:r>
              <a:rPr lang="en-US" sz="2400" b="1" u="none" strike="noStrike">
                <a:solidFill>
                  <a:srgbClr val="000000"/>
                </a:solidFill>
                <a:latin typeface="Times New Roman"/>
                <a:ea typeface="Times New Roman"/>
                <a:cs typeface="Times New Roman"/>
                <a:sym typeface="Times New Roman"/>
              </a:rPr>
              <a:t>Microeconomics: </a:t>
            </a:r>
            <a:r>
              <a:rPr lang="en-US" sz="2400" u="none" strike="noStrike">
                <a:solidFill>
                  <a:srgbClr val="000000"/>
                </a:solidFill>
                <a:latin typeface="Times New Roman"/>
                <a:ea typeface="Times New Roman"/>
                <a:cs typeface="Times New Roman"/>
                <a:sym typeface="Times New Roman"/>
              </a:rPr>
              <a:t>The branch of economics that focuses </a:t>
            </a:r>
            <a:r>
              <a:rPr lang="en-US" sz="2400" b="0" u="none" strike="noStrike">
                <a:solidFill>
                  <a:srgbClr val="000000"/>
                </a:solidFill>
                <a:latin typeface="Times New Roman"/>
                <a:ea typeface="Times New Roman"/>
                <a:cs typeface="Times New Roman"/>
                <a:sym typeface="Times New Roman"/>
              </a:rPr>
              <a:t>on the behavior of people and organizations in markets for particular products or services.</a:t>
            </a:r>
            <a:endParaRPr sz="2400" b="1" u="none" strike="noStrike">
              <a:solidFill>
                <a:srgbClr val="000000"/>
              </a:solidFill>
              <a:latin typeface="Times New Roman"/>
              <a:ea typeface="Times New Roman"/>
              <a:cs typeface="Times New Roman"/>
              <a:sym typeface="Times New Roman"/>
            </a:endParaRPr>
          </a:p>
          <a:p>
            <a:pPr marL="342900" lvl="0" indent="-251459" algn="l" rtl="0">
              <a:lnSpc>
                <a:spcPct val="100000"/>
              </a:lnSpc>
              <a:spcBef>
                <a:spcPts val="1000"/>
              </a:spcBef>
              <a:spcAft>
                <a:spcPts val="0"/>
              </a:spcAft>
              <a:buSzPts val="1440"/>
              <a:buNone/>
            </a:pPr>
            <a:endParaRPr/>
          </a:p>
        </p:txBody>
      </p:sp>
      <p:sp>
        <p:nvSpPr>
          <p:cNvPr id="271" name="Google Shape;271;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dirty="0">
                <a:latin typeface="Times New Roman"/>
                <a:ea typeface="Times New Roman"/>
                <a:cs typeface="Times New Roman"/>
                <a:sym typeface="Times New Roman"/>
              </a:rPr>
              <a:t>Resource Development</a:t>
            </a:r>
            <a:endParaRPr dirty="0"/>
          </a:p>
        </p:txBody>
      </p:sp>
      <p:sp>
        <p:nvSpPr>
          <p:cNvPr id="277" name="Google Shape;277;p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4</a:t>
            </a:fld>
            <a:endParaRPr/>
          </a:p>
        </p:txBody>
      </p:sp>
      <p:sp>
        <p:nvSpPr>
          <p:cNvPr id="278" name="Google Shape;278;p4"/>
          <p:cNvSpPr txBox="1">
            <a:spLocks noGrp="1"/>
          </p:cNvSpPr>
          <p:nvPr>
            <p:ph type="body" idx="2"/>
          </p:nvPr>
        </p:nvSpPr>
        <p:spPr>
          <a:xfrm>
            <a:off x="1270000" y="2611120"/>
            <a:ext cx="5252719" cy="4246880"/>
          </a:xfrm>
          <a:prstGeom prst="rect">
            <a:avLst/>
          </a:prstGeom>
          <a:noFill/>
          <a:ln>
            <a:noFill/>
          </a:ln>
        </p:spPr>
        <p:txBody>
          <a:bodyPr spcFirstLastPara="1" wrap="square" lIns="91425" tIns="45700" rIns="91425" bIns="45700" anchor="t" anchorCtr="0">
            <a:normAutofit fontScale="47500" lnSpcReduction="20000"/>
          </a:bodyPr>
          <a:lstStyle/>
          <a:p>
            <a:pPr marL="342900" lvl="0" indent="-342925" algn="l" rtl="0">
              <a:lnSpc>
                <a:spcPct val="100000"/>
              </a:lnSpc>
              <a:spcBef>
                <a:spcPts val="0"/>
              </a:spcBef>
              <a:spcAft>
                <a:spcPts val="0"/>
              </a:spcAft>
              <a:buSzPct val="80000"/>
              <a:buFont typeface="Noto Sans Symbols"/>
              <a:buChar char="❑"/>
            </a:pPr>
            <a:r>
              <a:rPr lang="en-US" sz="5100" b="1" u="none" strike="noStrike">
                <a:solidFill>
                  <a:srgbClr val="000000"/>
                </a:solidFill>
                <a:latin typeface="Times New Roman"/>
                <a:ea typeface="Times New Roman"/>
                <a:cs typeface="Times New Roman"/>
                <a:sym typeface="Times New Roman"/>
              </a:rPr>
              <a:t>Resource Development: </a:t>
            </a:r>
            <a:r>
              <a:rPr lang="en-US" sz="5100" u="none" strike="noStrike">
                <a:solidFill>
                  <a:srgbClr val="000000"/>
                </a:solidFill>
                <a:latin typeface="Times New Roman"/>
                <a:ea typeface="Times New Roman"/>
                <a:cs typeface="Times New Roman"/>
                <a:sym typeface="Times New Roman"/>
              </a:rPr>
              <a:t>The study of how to increase resources and create conditions that will make better use of those resources. </a:t>
            </a:r>
            <a:endParaRPr/>
          </a:p>
          <a:p>
            <a:pPr marL="0" lvl="0" indent="0" algn="l" rtl="0">
              <a:lnSpc>
                <a:spcPct val="100000"/>
              </a:lnSpc>
              <a:spcBef>
                <a:spcPts val="1000"/>
              </a:spcBef>
              <a:spcAft>
                <a:spcPts val="0"/>
              </a:spcAft>
              <a:buSzPct val="80000"/>
              <a:buNone/>
            </a:pPr>
            <a:endParaRPr sz="5100" u="none" strike="noStrike">
              <a:solidFill>
                <a:srgbClr val="000000"/>
              </a:solidFill>
              <a:latin typeface="Times New Roman"/>
              <a:ea typeface="Times New Roman"/>
              <a:cs typeface="Times New Roman"/>
              <a:sym typeface="Times New Roman"/>
            </a:endParaRPr>
          </a:p>
          <a:p>
            <a:pPr marL="342900" lvl="0" indent="-342925" algn="l" rtl="0">
              <a:lnSpc>
                <a:spcPct val="100000"/>
              </a:lnSpc>
              <a:spcBef>
                <a:spcPts val="1000"/>
              </a:spcBef>
              <a:spcAft>
                <a:spcPts val="0"/>
              </a:spcAft>
              <a:buSzPct val="80000"/>
              <a:buFont typeface="Courier New"/>
              <a:buChar char="o"/>
            </a:pPr>
            <a:r>
              <a:rPr lang="en-US" sz="5100">
                <a:solidFill>
                  <a:srgbClr val="000000"/>
                </a:solidFill>
                <a:latin typeface="Times New Roman"/>
                <a:ea typeface="Times New Roman"/>
                <a:cs typeface="Times New Roman"/>
                <a:sym typeface="Times New Roman"/>
              </a:rPr>
              <a:t>N</a:t>
            </a:r>
            <a:r>
              <a:rPr lang="en-US" sz="5100" u="none" strike="noStrike">
                <a:solidFill>
                  <a:srgbClr val="000000"/>
                </a:solidFill>
                <a:latin typeface="Times New Roman"/>
                <a:ea typeface="Times New Roman"/>
                <a:cs typeface="Times New Roman"/>
                <a:sym typeface="Times New Roman"/>
              </a:rPr>
              <a:t>ew energy sources (hydrogen fuel for autos)</a:t>
            </a:r>
            <a:endParaRPr/>
          </a:p>
          <a:p>
            <a:pPr marL="342900" lvl="0" indent="-342925" algn="l" rtl="0">
              <a:lnSpc>
                <a:spcPct val="100000"/>
              </a:lnSpc>
              <a:spcBef>
                <a:spcPts val="1000"/>
              </a:spcBef>
              <a:spcAft>
                <a:spcPts val="0"/>
              </a:spcAft>
              <a:buSzPct val="80000"/>
              <a:buFont typeface="Courier New"/>
              <a:buChar char="o"/>
            </a:pPr>
            <a:r>
              <a:rPr lang="en-US" sz="5100" u="none" strike="noStrike">
                <a:solidFill>
                  <a:srgbClr val="000000"/>
                </a:solidFill>
                <a:latin typeface="Times New Roman"/>
                <a:ea typeface="Times New Roman"/>
                <a:cs typeface="Times New Roman"/>
                <a:sym typeface="Times New Roman"/>
              </a:rPr>
              <a:t> New ways of growing food (hydroponic)</a:t>
            </a:r>
            <a:endParaRPr/>
          </a:p>
          <a:p>
            <a:pPr marL="342900" lvl="0" indent="-342925" algn="l" rtl="0">
              <a:lnSpc>
                <a:spcPct val="100000"/>
              </a:lnSpc>
              <a:spcBef>
                <a:spcPts val="1000"/>
              </a:spcBef>
              <a:spcAft>
                <a:spcPts val="0"/>
              </a:spcAft>
              <a:buSzPct val="80000"/>
              <a:buFont typeface="Courier New"/>
              <a:buChar char="o"/>
            </a:pPr>
            <a:r>
              <a:rPr lang="en-US" sz="5100" u="none" strike="noStrike">
                <a:solidFill>
                  <a:srgbClr val="000000"/>
                </a:solidFill>
                <a:latin typeface="Times New Roman"/>
                <a:ea typeface="Times New Roman"/>
                <a:cs typeface="Times New Roman"/>
                <a:sym typeface="Times New Roman"/>
              </a:rPr>
              <a:t> New ways of creating needed goods and services (mariculture and nanotechnology).</a:t>
            </a:r>
            <a:endParaRPr/>
          </a:p>
          <a:p>
            <a:pPr marL="342900" lvl="0" indent="-299466" algn="l" rtl="0">
              <a:lnSpc>
                <a:spcPct val="100000"/>
              </a:lnSpc>
              <a:spcBef>
                <a:spcPts val="1000"/>
              </a:spcBef>
              <a:spcAft>
                <a:spcPts val="0"/>
              </a:spcAft>
              <a:buSzPct val="79999"/>
              <a:buNone/>
            </a:pPr>
            <a:endParaRPr/>
          </a:p>
        </p:txBody>
      </p:sp>
      <p:pic>
        <p:nvPicPr>
          <p:cNvPr id="279" name="Google Shape;279;p4"/>
          <p:cNvPicPr preferRelativeResize="0">
            <a:picLocks noGrp="1"/>
          </p:cNvPicPr>
          <p:nvPr>
            <p:ph type="body" idx="4"/>
          </p:nvPr>
        </p:nvPicPr>
        <p:blipFill rotWithShape="1">
          <a:blip r:embed="rId3">
            <a:alphaModFix/>
          </a:blip>
          <a:srcRect/>
          <a:stretch/>
        </p:blipFill>
        <p:spPr>
          <a:xfrm>
            <a:off x="7058818" y="3179762"/>
            <a:ext cx="3863181" cy="24439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dirty="0">
                <a:latin typeface="Times New Roman"/>
                <a:ea typeface="Times New Roman"/>
                <a:cs typeface="Times New Roman"/>
                <a:sym typeface="Times New Roman"/>
              </a:rPr>
              <a:t>Key Economic Indicators</a:t>
            </a:r>
            <a:endParaRPr dirty="0"/>
          </a:p>
        </p:txBody>
      </p:sp>
      <p:sp>
        <p:nvSpPr>
          <p:cNvPr id="285" name="Google Shape;285;p5"/>
          <p:cNvSpPr txBox="1">
            <a:spLocks noGrp="1"/>
          </p:cNvSpPr>
          <p:nvPr>
            <p:ph type="body" idx="1"/>
          </p:nvPr>
        </p:nvSpPr>
        <p:spPr>
          <a:xfrm>
            <a:off x="650240" y="2529840"/>
            <a:ext cx="11115040" cy="410464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Noto Sans Symbols"/>
              <a:buChar char="❑"/>
            </a:pPr>
            <a:r>
              <a:rPr lang="en-US" sz="2400" b="1" dirty="0">
                <a:solidFill>
                  <a:schemeClr val="dk1"/>
                </a:solidFill>
                <a:latin typeface="Times New Roman"/>
                <a:ea typeface="Times New Roman"/>
                <a:cs typeface="Times New Roman"/>
                <a:sym typeface="Times New Roman"/>
              </a:rPr>
              <a:t>GDP: </a:t>
            </a:r>
            <a:r>
              <a:rPr lang="en-US" sz="2400" dirty="0">
                <a:solidFill>
                  <a:schemeClr val="dk1"/>
                </a:solidFill>
                <a:latin typeface="Times New Roman"/>
                <a:ea typeface="Times New Roman"/>
                <a:cs typeface="Times New Roman"/>
                <a:sym typeface="Times New Roman"/>
              </a:rPr>
              <a:t>The total value of final goods and services produced in a country in a given year.</a:t>
            </a:r>
            <a:endParaRPr dirty="0"/>
          </a:p>
          <a:p>
            <a:pPr marL="342900" lvl="0" indent="-342900" algn="l" rtl="0">
              <a:lnSpc>
                <a:spcPct val="100000"/>
              </a:lnSpc>
              <a:spcBef>
                <a:spcPts val="1000"/>
              </a:spcBef>
              <a:spcAft>
                <a:spcPts val="0"/>
              </a:spcAft>
              <a:buSzPts val="1920"/>
              <a:buFont typeface="Noto Sans Symbols"/>
              <a:buChar char="❑"/>
            </a:pPr>
            <a:r>
              <a:rPr lang="en-US" sz="2400" b="1" dirty="0">
                <a:solidFill>
                  <a:schemeClr val="dk1"/>
                </a:solidFill>
                <a:latin typeface="Times New Roman"/>
                <a:ea typeface="Times New Roman"/>
                <a:cs typeface="Times New Roman"/>
                <a:sym typeface="Times New Roman"/>
              </a:rPr>
              <a:t>Unemployment Rate: </a:t>
            </a:r>
            <a:r>
              <a:rPr lang="en-US" sz="2400" dirty="0">
                <a:solidFill>
                  <a:schemeClr val="dk1"/>
                </a:solidFill>
                <a:latin typeface="Times New Roman"/>
                <a:ea typeface="Times New Roman"/>
                <a:cs typeface="Times New Roman"/>
                <a:sym typeface="Times New Roman"/>
              </a:rPr>
              <a:t>The percentage of civilians at least 16 years old who are unemployed and tried to find a job within the prior four weeks. Types of unemployment include frictional, structural, cyclical and seasonal. </a:t>
            </a:r>
            <a:endParaRPr dirty="0"/>
          </a:p>
          <a:p>
            <a:pPr marL="342900" lvl="0" indent="0" algn="l" rtl="0">
              <a:lnSpc>
                <a:spcPct val="100000"/>
              </a:lnSpc>
              <a:spcBef>
                <a:spcPts val="1000"/>
              </a:spcBef>
              <a:spcAft>
                <a:spcPts val="0"/>
              </a:spcAft>
              <a:buSzPts val="1440"/>
              <a:buNone/>
            </a:pPr>
            <a:endParaRPr dirty="0"/>
          </a:p>
        </p:txBody>
      </p:sp>
      <p:sp>
        <p:nvSpPr>
          <p:cNvPr id="286" name="Google Shape;286;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B589-AF90-434D-8880-82CEC0E556E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Types of unemployment</a:t>
            </a:r>
          </a:p>
        </p:txBody>
      </p:sp>
      <p:sp>
        <p:nvSpPr>
          <p:cNvPr id="3" name="Text Placeholder 2">
            <a:extLst>
              <a:ext uri="{FF2B5EF4-FFF2-40B4-BE49-F238E27FC236}">
                <a16:creationId xmlns:a16="http://schemas.microsoft.com/office/drawing/2014/main" id="{993294ED-D2DC-4990-B5D8-3DAE2DF2F2DE}"/>
              </a:ext>
            </a:extLst>
          </p:cNvPr>
          <p:cNvSpPr>
            <a:spLocks noGrp="1"/>
          </p:cNvSpPr>
          <p:nvPr>
            <p:ph type="body" idx="1"/>
          </p:nvPr>
        </p:nvSpPr>
        <p:spPr>
          <a:xfrm>
            <a:off x="1154955" y="2423603"/>
            <a:ext cx="10261728" cy="4138667"/>
          </a:xfrm>
        </p:spPr>
        <p:txBody>
          <a:bodyPr>
            <a:normAutofit/>
          </a:bodyPr>
          <a:lstStyle/>
          <a:p>
            <a:r>
              <a:rPr lang="en-US" i="0" dirty="0">
                <a:solidFill>
                  <a:srgbClr val="000000"/>
                </a:solidFill>
                <a:effectLst/>
                <a:latin typeface="Times New Roman" panose="02020603050405020304" pitchFamily="18" charset="0"/>
                <a:cs typeface="Times New Roman" panose="02020603050405020304" pitchFamily="18" charset="0"/>
              </a:rPr>
              <a:t>Frictional unemployment occurs when people move between jobs in the labor market, as well as when people transition into (enter/re-enter) the workforce and out of the labor force. People may voluntarily change jobs or they can be fired. Fresh graduates need time to find work.   </a:t>
            </a:r>
          </a:p>
          <a:p>
            <a:r>
              <a:rPr lang="en-US" i="0" dirty="0">
                <a:solidFill>
                  <a:srgbClr val="000000"/>
                </a:solidFill>
                <a:effectLst/>
                <a:latin typeface="Times New Roman" panose="02020603050405020304" pitchFamily="18" charset="0"/>
                <a:cs typeface="Times New Roman" panose="02020603050405020304" pitchFamily="18" charset="0"/>
              </a:rPr>
              <a:t>Structural </a:t>
            </a:r>
            <a:r>
              <a:rPr lang="en-US" i="0" dirty="0">
                <a:solidFill>
                  <a:schemeClr val="tx1"/>
                </a:solidFill>
                <a:effectLst/>
                <a:latin typeface="Times New Roman" panose="02020603050405020304" pitchFamily="18" charset="0"/>
                <a:cs typeface="Times New Roman" panose="02020603050405020304" pitchFamily="18" charset="0"/>
              </a:rPr>
              <a:t>unemployment occurs when there is a mismatch between the jobs that are available and the people looking for work. This mismatch could be because jobseekers don’t have the skills required to do the available jobs, or because the available jobs are a long way from the jobseekers. This is unemployment due to occupational or geographical </a:t>
            </a:r>
            <a:r>
              <a:rPr lang="en-US" i="0" dirty="0" err="1">
                <a:solidFill>
                  <a:schemeClr val="tx1"/>
                </a:solidFill>
                <a:effectLst/>
                <a:latin typeface="Times New Roman" panose="02020603050405020304" pitchFamily="18" charset="0"/>
                <a:cs typeface="Times New Roman" panose="02020603050405020304" pitchFamily="18" charset="0"/>
              </a:rPr>
              <a:t>immobilities</a:t>
            </a:r>
            <a:r>
              <a:rPr lang="en-US" i="0" dirty="0">
                <a:solidFill>
                  <a:schemeClr val="tx1"/>
                </a:solidFill>
                <a:effectLst/>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r>
              <a:rPr lang="en-US" i="0" dirty="0">
                <a:solidFill>
                  <a:schemeClr val="tx1"/>
                </a:solidFill>
                <a:effectLst/>
                <a:latin typeface="Times New Roman" panose="02020603050405020304" pitchFamily="18" charset="0"/>
                <a:cs typeface="Times New Roman" panose="02020603050405020304" pitchFamily="18" charset="0"/>
              </a:rPr>
              <a:t>Seasonal unemployment occurs at different points over the year because of seasonal patterns that affect jobs. Some examples include ski instructors, fruit pickers and holiday-related jobs.</a:t>
            </a:r>
          </a:p>
          <a:p>
            <a:pPr algn="l"/>
            <a:r>
              <a:rPr lang="en-US" i="0" dirty="0">
                <a:solidFill>
                  <a:schemeClr val="tx1"/>
                </a:solidFill>
                <a:effectLst/>
                <a:latin typeface="Times New Roman" panose="02020603050405020304" pitchFamily="18" charset="0"/>
                <a:cs typeface="Times New Roman" panose="02020603050405020304" pitchFamily="18" charset="0"/>
              </a:rPr>
              <a:t>Cyclical unemployment occurs with changes in economic activity over the business cycle. During an economic downturn, a shortfall of demand for goods and services results in a lack </a:t>
            </a:r>
            <a:r>
              <a:rPr lang="en-US" i="0" dirty="0">
                <a:solidFill>
                  <a:srgbClr val="000000"/>
                </a:solidFill>
                <a:effectLst/>
                <a:latin typeface="Times New Roman" panose="02020603050405020304" pitchFamily="18" charset="0"/>
                <a:cs typeface="Times New Roman" panose="02020603050405020304" pitchFamily="18" charset="0"/>
              </a:rPr>
              <a:t>of jobs being available for those who want to work.</a:t>
            </a:r>
          </a:p>
          <a:p>
            <a:endParaRPr lang="en-US" dirty="0"/>
          </a:p>
        </p:txBody>
      </p:sp>
      <p:sp>
        <p:nvSpPr>
          <p:cNvPr id="4" name="Slide Number Placeholder 3">
            <a:extLst>
              <a:ext uri="{FF2B5EF4-FFF2-40B4-BE49-F238E27FC236}">
                <a16:creationId xmlns:a16="http://schemas.microsoft.com/office/drawing/2014/main" id="{4BD6EA9C-A81C-4680-AC32-F558203F02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780639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Century Gothic"/>
              <a:buNone/>
            </a:pPr>
            <a:r>
              <a:rPr lang="en-US" dirty="0">
                <a:latin typeface="Times New Roman" panose="02020603050405020304" pitchFamily="18" charset="0"/>
                <a:cs typeface="Times New Roman" panose="02020603050405020304" pitchFamily="18" charset="0"/>
              </a:rPr>
              <a:t>Key Economic Indicators (GDP) </a:t>
            </a:r>
            <a:endParaRPr dirty="0">
              <a:latin typeface="Times New Roman" panose="02020603050405020304" pitchFamily="18" charset="0"/>
              <a:cs typeface="Times New Roman" panose="02020603050405020304" pitchFamily="18" charset="0"/>
            </a:endParaRPr>
          </a:p>
        </p:txBody>
      </p:sp>
      <p:sp>
        <p:nvSpPr>
          <p:cNvPr id="292" name="Google Shape;292;p6"/>
          <p:cNvSpPr txBox="1">
            <a:spLocks noGrp="1"/>
          </p:cNvSpPr>
          <p:nvPr>
            <p:ph type="body" idx="1"/>
          </p:nvPr>
        </p:nvSpPr>
        <p:spPr>
          <a:xfrm>
            <a:off x="687898" y="2407640"/>
            <a:ext cx="10981188" cy="4026716"/>
          </a:xfrm>
          <a:prstGeom prst="rect">
            <a:avLst/>
          </a:prstGeom>
          <a:noFill/>
          <a:ln>
            <a:noFill/>
          </a:ln>
        </p:spPr>
        <p:txBody>
          <a:bodyPr spcFirstLastPara="1" wrap="square" lIns="91425" tIns="45700" rIns="91425" bIns="45700" anchor="t" anchorCtr="0">
            <a:noAutofit/>
          </a:bodyPr>
          <a:lstStyle/>
          <a:p>
            <a:pPr marL="0" lvl="0" indent="0" algn="l" rtl="0">
              <a:lnSpc>
                <a:spcPct val="160000"/>
              </a:lnSpc>
              <a:spcBef>
                <a:spcPts val="0"/>
              </a:spcBef>
              <a:spcAft>
                <a:spcPts val="0"/>
              </a:spcAft>
              <a:buClr>
                <a:schemeClr val="dk1"/>
              </a:buClr>
              <a:buSzPts val="1100"/>
              <a:buFont typeface="Arial"/>
              <a:buNone/>
            </a:pPr>
            <a:r>
              <a:rPr lang="en-US" b="1">
                <a:solidFill>
                  <a:srgbClr val="222222"/>
                </a:solidFill>
                <a:latin typeface="Times New Roman"/>
                <a:ea typeface="Times New Roman"/>
                <a:cs typeface="Times New Roman"/>
                <a:sym typeface="Times New Roman"/>
              </a:rPr>
              <a:t>Included in GDP:</a:t>
            </a:r>
            <a:endParaRPr/>
          </a:p>
          <a:p>
            <a:pPr marL="457200" lvl="0" indent="-339725" algn="l" rtl="0">
              <a:lnSpc>
                <a:spcPct val="115000"/>
              </a:lnSpc>
              <a:spcBef>
                <a:spcPts val="1500"/>
              </a:spcBef>
              <a:spcAft>
                <a:spcPts val="0"/>
              </a:spcAft>
              <a:buClr>
                <a:srgbClr val="222222"/>
              </a:buClr>
              <a:buSzPts val="1750"/>
              <a:buFont typeface="Noto Sans Symbols"/>
              <a:buChar char="❑"/>
            </a:pPr>
            <a:r>
              <a:rPr lang="en-US" b="1">
                <a:solidFill>
                  <a:srgbClr val="222222"/>
                </a:solidFill>
                <a:latin typeface="Times New Roman"/>
                <a:ea typeface="Times New Roman"/>
                <a:cs typeface="Times New Roman"/>
                <a:sym typeface="Times New Roman"/>
              </a:rPr>
              <a:t>Final </a:t>
            </a:r>
            <a:r>
              <a:rPr lang="en-US">
                <a:solidFill>
                  <a:srgbClr val="222222"/>
                </a:solidFill>
                <a:latin typeface="Times New Roman"/>
                <a:ea typeface="Times New Roman"/>
                <a:cs typeface="Times New Roman"/>
                <a:sym typeface="Times New Roman"/>
              </a:rPr>
              <a:t>goods and services </a:t>
            </a:r>
            <a:r>
              <a:rPr lang="en-US" b="1">
                <a:solidFill>
                  <a:srgbClr val="222222"/>
                </a:solidFill>
                <a:latin typeface="Times New Roman"/>
                <a:ea typeface="Times New Roman"/>
                <a:cs typeface="Times New Roman"/>
                <a:sym typeface="Times New Roman"/>
              </a:rPr>
              <a:t>sold for money</a:t>
            </a:r>
            <a:r>
              <a:rPr lang="en-US">
                <a:solidFill>
                  <a:srgbClr val="222222"/>
                </a:solidFill>
                <a:latin typeface="Times New Roman"/>
                <a:ea typeface="Times New Roman"/>
                <a:cs typeface="Times New Roman"/>
                <a:sym typeface="Times New Roman"/>
              </a:rPr>
              <a:t>.</a:t>
            </a:r>
            <a:endParaRPr/>
          </a:p>
          <a:p>
            <a:pPr marL="0" lvl="0" indent="0" algn="l" rtl="0">
              <a:lnSpc>
                <a:spcPct val="160000"/>
              </a:lnSpc>
              <a:spcBef>
                <a:spcPts val="800"/>
              </a:spcBef>
              <a:spcAft>
                <a:spcPts val="0"/>
              </a:spcAft>
              <a:buClr>
                <a:schemeClr val="dk1"/>
              </a:buClr>
              <a:buSzPts val="1100"/>
              <a:buFont typeface="Arial"/>
              <a:buNone/>
            </a:pPr>
            <a:r>
              <a:rPr lang="en-US" b="1">
                <a:solidFill>
                  <a:srgbClr val="222222"/>
                </a:solidFill>
                <a:latin typeface="Times New Roman"/>
                <a:ea typeface="Times New Roman"/>
                <a:cs typeface="Times New Roman"/>
                <a:sym typeface="Times New Roman"/>
              </a:rPr>
              <a:t>Not included in GDP:</a:t>
            </a:r>
            <a:endParaRPr/>
          </a:p>
          <a:p>
            <a:pPr marL="457200" lvl="0" indent="-339725" algn="l" rtl="0">
              <a:lnSpc>
                <a:spcPct val="115000"/>
              </a:lnSpc>
              <a:spcBef>
                <a:spcPts val="1500"/>
              </a:spcBef>
              <a:spcAft>
                <a:spcPts val="0"/>
              </a:spcAft>
              <a:buClr>
                <a:srgbClr val="222222"/>
              </a:buClr>
              <a:buSzPts val="1750"/>
              <a:buFont typeface="Noto Sans Symbols"/>
              <a:buChar char="❑"/>
            </a:pPr>
            <a:r>
              <a:rPr lang="en-US">
                <a:solidFill>
                  <a:srgbClr val="222222"/>
                </a:solidFill>
                <a:latin typeface="Times New Roman"/>
                <a:ea typeface="Times New Roman"/>
                <a:cs typeface="Times New Roman"/>
                <a:sym typeface="Times New Roman"/>
              </a:rPr>
              <a:t>unpaid work: work performed within the family, volunteer work, etc.</a:t>
            </a:r>
            <a:endParaRPr/>
          </a:p>
          <a:p>
            <a:pPr marL="457200" lvl="0" indent="-339725" algn="l" rtl="0">
              <a:lnSpc>
                <a:spcPct val="115000"/>
              </a:lnSpc>
              <a:spcBef>
                <a:spcPts val="0"/>
              </a:spcBef>
              <a:spcAft>
                <a:spcPts val="0"/>
              </a:spcAft>
              <a:buClr>
                <a:srgbClr val="222222"/>
              </a:buClr>
              <a:buSzPts val="1750"/>
              <a:buFont typeface="Noto Sans Symbols"/>
              <a:buChar char="❑"/>
            </a:pPr>
            <a:r>
              <a:rPr lang="en-US">
                <a:solidFill>
                  <a:srgbClr val="222222"/>
                </a:solidFill>
                <a:latin typeface="Times New Roman"/>
                <a:ea typeface="Times New Roman"/>
                <a:cs typeface="Times New Roman"/>
                <a:sym typeface="Times New Roman"/>
              </a:rPr>
              <a:t>goods not produced for sale in the marketplace</a:t>
            </a:r>
            <a:endParaRPr/>
          </a:p>
          <a:p>
            <a:pPr marL="457200" lvl="0" indent="-339725" algn="l" rtl="0">
              <a:lnSpc>
                <a:spcPct val="115000"/>
              </a:lnSpc>
              <a:spcBef>
                <a:spcPts val="0"/>
              </a:spcBef>
              <a:spcAft>
                <a:spcPts val="0"/>
              </a:spcAft>
              <a:buClr>
                <a:srgbClr val="222222"/>
              </a:buClr>
              <a:buSzPts val="1750"/>
              <a:buFont typeface="Noto Sans Symbols"/>
              <a:buChar char="❑"/>
            </a:pPr>
            <a:r>
              <a:rPr lang="en-US">
                <a:solidFill>
                  <a:srgbClr val="222222"/>
                </a:solidFill>
                <a:latin typeface="Times New Roman"/>
                <a:ea typeface="Times New Roman"/>
                <a:cs typeface="Times New Roman"/>
                <a:sym typeface="Times New Roman"/>
              </a:rPr>
              <a:t>bartered goods and services</a:t>
            </a:r>
            <a:endParaRPr/>
          </a:p>
          <a:p>
            <a:pPr marL="457200" lvl="0" indent="-339725" algn="l" rtl="0">
              <a:lnSpc>
                <a:spcPct val="115000"/>
              </a:lnSpc>
              <a:spcBef>
                <a:spcPts val="0"/>
              </a:spcBef>
              <a:spcAft>
                <a:spcPts val="0"/>
              </a:spcAft>
              <a:buClr>
                <a:srgbClr val="222222"/>
              </a:buClr>
              <a:buSzPts val="1750"/>
              <a:buFont typeface="Noto Sans Symbols"/>
              <a:buChar char="❑"/>
            </a:pPr>
            <a:r>
              <a:rPr lang="en-US">
                <a:solidFill>
                  <a:srgbClr val="222222"/>
                </a:solidFill>
                <a:latin typeface="Times New Roman"/>
                <a:ea typeface="Times New Roman"/>
                <a:cs typeface="Times New Roman"/>
                <a:sym typeface="Times New Roman"/>
              </a:rPr>
              <a:t>black market</a:t>
            </a:r>
            <a:endParaRPr/>
          </a:p>
          <a:p>
            <a:pPr marL="457200" lvl="0" indent="-339725" algn="l" rtl="0">
              <a:lnSpc>
                <a:spcPct val="115000"/>
              </a:lnSpc>
              <a:spcBef>
                <a:spcPts val="0"/>
              </a:spcBef>
              <a:spcAft>
                <a:spcPts val="0"/>
              </a:spcAft>
              <a:buClr>
                <a:srgbClr val="222222"/>
              </a:buClr>
              <a:buSzPts val="1750"/>
              <a:buFont typeface="Noto Sans Symbols"/>
              <a:buChar char="❑"/>
            </a:pPr>
            <a:r>
              <a:rPr lang="en-US">
                <a:solidFill>
                  <a:srgbClr val="222222"/>
                </a:solidFill>
                <a:latin typeface="Times New Roman"/>
                <a:ea typeface="Times New Roman"/>
                <a:cs typeface="Times New Roman"/>
                <a:sym typeface="Times New Roman"/>
              </a:rPr>
              <a:t>illegal activities</a:t>
            </a:r>
            <a:endParaRPr/>
          </a:p>
          <a:p>
            <a:pPr marL="457200" lvl="0" indent="-339725" algn="l" rtl="0">
              <a:lnSpc>
                <a:spcPct val="115000"/>
              </a:lnSpc>
              <a:spcBef>
                <a:spcPts val="0"/>
              </a:spcBef>
              <a:spcAft>
                <a:spcPts val="0"/>
              </a:spcAft>
              <a:buClr>
                <a:srgbClr val="222222"/>
              </a:buClr>
              <a:buSzPts val="1750"/>
              <a:buFont typeface="Noto Sans Symbols"/>
              <a:buChar char="❑"/>
            </a:pPr>
            <a:r>
              <a:rPr lang="en-US">
                <a:solidFill>
                  <a:srgbClr val="222222"/>
                </a:solidFill>
                <a:latin typeface="Times New Roman"/>
                <a:ea typeface="Times New Roman"/>
                <a:cs typeface="Times New Roman"/>
                <a:sym typeface="Times New Roman"/>
              </a:rPr>
              <a:t>sales of used goods</a:t>
            </a:r>
            <a:endParaRPr/>
          </a:p>
          <a:p>
            <a:pPr marL="457200" lvl="0" indent="-339725" algn="l" rtl="0">
              <a:lnSpc>
                <a:spcPct val="115000"/>
              </a:lnSpc>
              <a:spcBef>
                <a:spcPts val="0"/>
              </a:spcBef>
              <a:spcAft>
                <a:spcPts val="0"/>
              </a:spcAft>
              <a:buClr>
                <a:srgbClr val="222222"/>
              </a:buClr>
              <a:buSzPts val="1750"/>
              <a:buFont typeface="Noto Sans Symbols"/>
              <a:buChar char="❑"/>
            </a:pPr>
            <a:r>
              <a:rPr lang="en-US">
                <a:solidFill>
                  <a:srgbClr val="222222"/>
                </a:solidFill>
                <a:latin typeface="Times New Roman"/>
                <a:ea typeface="Times New Roman"/>
                <a:cs typeface="Times New Roman"/>
                <a:sym typeface="Times New Roman"/>
              </a:rPr>
              <a:t>intermediate goods and services that are used to produce other final goods and services</a:t>
            </a:r>
            <a:endParaRPr/>
          </a:p>
          <a:p>
            <a:pPr marL="342900" lvl="0" indent="-241300" algn="l" rtl="0">
              <a:lnSpc>
                <a:spcPct val="100000"/>
              </a:lnSpc>
              <a:spcBef>
                <a:spcPts val="1000"/>
              </a:spcBef>
              <a:spcAft>
                <a:spcPts val="0"/>
              </a:spcAft>
              <a:buSzPts val="1600"/>
              <a:buNone/>
            </a:pPr>
            <a:endParaRPr sz="2000">
              <a:latin typeface="Times New Roman"/>
              <a:ea typeface="Times New Roman"/>
              <a:cs typeface="Times New Roman"/>
              <a:sym typeface="Times New Roman"/>
            </a:endParaRPr>
          </a:p>
        </p:txBody>
      </p:sp>
      <p:sp>
        <p:nvSpPr>
          <p:cNvPr id="293" name="Google Shape;293;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dirty="0">
                <a:latin typeface="Times New Roman"/>
                <a:ea typeface="Times New Roman"/>
                <a:cs typeface="Times New Roman"/>
                <a:sym typeface="Times New Roman"/>
              </a:rPr>
              <a:t>Key economic indicators</a:t>
            </a:r>
            <a:endParaRPr dirty="0"/>
          </a:p>
        </p:txBody>
      </p:sp>
      <p:sp>
        <p:nvSpPr>
          <p:cNvPr id="299" name="Google Shape;299;p7"/>
          <p:cNvSpPr txBox="1">
            <a:spLocks noGrp="1"/>
          </p:cNvSpPr>
          <p:nvPr>
            <p:ph type="body" idx="1"/>
          </p:nvPr>
        </p:nvSpPr>
        <p:spPr>
          <a:xfrm>
            <a:off x="1154954" y="2603500"/>
            <a:ext cx="10153125" cy="34163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920"/>
              <a:buFont typeface="Arial"/>
              <a:buChar char="•"/>
            </a:pPr>
            <a:r>
              <a:rPr lang="en-US" sz="2400">
                <a:latin typeface="Times New Roman"/>
                <a:ea typeface="Times New Roman"/>
                <a:cs typeface="Times New Roman"/>
                <a:sym typeface="Times New Roman"/>
              </a:rPr>
              <a:t>Inflation is a general rise in the prices of goods and services over time.</a:t>
            </a:r>
            <a:endParaRPr/>
          </a:p>
          <a:p>
            <a:pPr marL="342900" lvl="0" indent="-342900" algn="l" rtl="0">
              <a:lnSpc>
                <a:spcPct val="100000"/>
              </a:lnSpc>
              <a:spcBef>
                <a:spcPts val="1000"/>
              </a:spcBef>
              <a:spcAft>
                <a:spcPts val="0"/>
              </a:spcAft>
              <a:buSzPts val="1920"/>
              <a:buFont typeface="Arial"/>
              <a:buChar char="•"/>
            </a:pPr>
            <a:r>
              <a:rPr lang="en-US" sz="2400">
                <a:latin typeface="Times New Roman"/>
                <a:ea typeface="Times New Roman"/>
                <a:cs typeface="Times New Roman"/>
                <a:sym typeface="Times New Roman"/>
              </a:rPr>
              <a:t>Deflation means that prices are declining; It occurs when countries produce so many goods that people cannot afford to buy them all. </a:t>
            </a:r>
            <a:endParaRPr/>
          </a:p>
          <a:p>
            <a:pPr marL="342900" lvl="0" indent="-342900" algn="l" rtl="0">
              <a:lnSpc>
                <a:spcPct val="100000"/>
              </a:lnSpc>
              <a:spcBef>
                <a:spcPts val="1000"/>
              </a:spcBef>
              <a:spcAft>
                <a:spcPts val="0"/>
              </a:spcAft>
              <a:buSzPts val="1920"/>
              <a:buFont typeface="Arial"/>
              <a:buChar char="•"/>
            </a:pPr>
            <a:r>
              <a:rPr lang="en-US" sz="2400">
                <a:latin typeface="Times New Roman"/>
                <a:ea typeface="Times New Roman"/>
                <a:cs typeface="Times New Roman"/>
                <a:sym typeface="Times New Roman"/>
              </a:rPr>
              <a:t>Recession: Two or more consecutive quarters of decline in the GDP.</a:t>
            </a:r>
            <a:endParaRPr/>
          </a:p>
        </p:txBody>
      </p:sp>
      <p:sp>
        <p:nvSpPr>
          <p:cNvPr id="300" name="Google Shape;30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Century Gothic"/>
              <a:buNone/>
            </a:pPr>
            <a:r>
              <a:rPr lang="en-US" dirty="0">
                <a:latin typeface="Times New Roman" panose="02020603050405020304" pitchFamily="18" charset="0"/>
                <a:cs typeface="Times New Roman" panose="02020603050405020304" pitchFamily="18" charset="0"/>
              </a:rPr>
              <a:t>The Business Cycle</a:t>
            </a:r>
            <a:endParaRPr dirty="0">
              <a:latin typeface="Times New Roman" panose="02020603050405020304" pitchFamily="18" charset="0"/>
              <a:cs typeface="Times New Roman" panose="02020603050405020304" pitchFamily="18" charset="0"/>
            </a:endParaRPr>
          </a:p>
        </p:txBody>
      </p:sp>
      <p:sp>
        <p:nvSpPr>
          <p:cNvPr id="306" name="Google Shape;306;p8"/>
          <p:cNvSpPr txBox="1">
            <a:spLocks noGrp="1"/>
          </p:cNvSpPr>
          <p:nvPr>
            <p:ph type="body" idx="1"/>
          </p:nvPr>
        </p:nvSpPr>
        <p:spPr>
          <a:xfrm>
            <a:off x="833136" y="2802443"/>
            <a:ext cx="4825157" cy="2959163"/>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100000"/>
              </a:lnSpc>
              <a:spcBef>
                <a:spcPts val="0"/>
              </a:spcBef>
              <a:spcAft>
                <a:spcPts val="0"/>
              </a:spcAft>
              <a:buClr>
                <a:schemeClr val="dk1"/>
              </a:buClr>
              <a:buSzPts val="1100"/>
              <a:buFont typeface="Arial"/>
              <a:buNone/>
            </a:pPr>
            <a:r>
              <a:rPr lang="en-US" sz="2400" dirty="0">
                <a:solidFill>
                  <a:schemeClr val="tx1"/>
                </a:solidFill>
                <a:latin typeface="Times New Roman"/>
                <a:ea typeface="Times New Roman"/>
                <a:cs typeface="Times New Roman"/>
                <a:sym typeface="Times New Roman"/>
              </a:rPr>
              <a:t>Business cycles are the periodic rises and falls that occur in economies over time.</a:t>
            </a:r>
            <a:endParaRPr dirty="0">
              <a:solidFill>
                <a:schemeClr val="tx1"/>
              </a:solidFill>
            </a:endParaRPr>
          </a:p>
          <a:p>
            <a:pPr marL="0" lvl="0" indent="0" algn="just" rtl="0">
              <a:lnSpc>
                <a:spcPct val="100000"/>
              </a:lnSpc>
              <a:spcBef>
                <a:spcPts val="0"/>
              </a:spcBef>
              <a:spcAft>
                <a:spcPts val="0"/>
              </a:spcAft>
              <a:buSzPts val="1920"/>
              <a:buNone/>
            </a:pPr>
            <a:endParaRPr sz="2400" dirty="0">
              <a:solidFill>
                <a:schemeClr val="tx1"/>
              </a:solidFill>
              <a:latin typeface="Times New Roman"/>
              <a:ea typeface="Times New Roman"/>
              <a:cs typeface="Times New Roman"/>
              <a:sym typeface="Times New Roman"/>
            </a:endParaRPr>
          </a:p>
          <a:p>
            <a:pPr marL="0" lvl="0" indent="0" algn="just" rtl="0">
              <a:lnSpc>
                <a:spcPct val="100000"/>
              </a:lnSpc>
              <a:spcBef>
                <a:spcPts val="0"/>
              </a:spcBef>
              <a:spcAft>
                <a:spcPts val="0"/>
              </a:spcAft>
              <a:buClr>
                <a:schemeClr val="dk1"/>
              </a:buClr>
              <a:buSzPts val="1100"/>
              <a:buFont typeface="Arial"/>
              <a:buNone/>
            </a:pPr>
            <a:r>
              <a:rPr lang="en-US" sz="2400" dirty="0">
                <a:solidFill>
                  <a:schemeClr val="tx1"/>
                </a:solidFill>
                <a:latin typeface="Times New Roman"/>
                <a:ea typeface="Times New Roman"/>
                <a:cs typeface="Times New Roman"/>
                <a:sym typeface="Times New Roman"/>
              </a:rPr>
              <a:t>The four phases of long-term business cycles are:</a:t>
            </a:r>
            <a:endParaRPr dirty="0">
              <a:solidFill>
                <a:schemeClr val="tx1"/>
              </a:solidFill>
            </a:endParaRPr>
          </a:p>
          <a:p>
            <a:pPr marL="0" lvl="0" indent="0" algn="just" rtl="0">
              <a:lnSpc>
                <a:spcPct val="100000"/>
              </a:lnSpc>
              <a:spcBef>
                <a:spcPts val="0"/>
              </a:spcBef>
              <a:spcAft>
                <a:spcPts val="0"/>
              </a:spcAft>
              <a:buClr>
                <a:schemeClr val="dk1"/>
              </a:buClr>
              <a:buSzPts val="1100"/>
              <a:buFont typeface="Arial"/>
              <a:buNone/>
            </a:pPr>
            <a:r>
              <a:rPr lang="en-US" sz="2400" dirty="0">
                <a:solidFill>
                  <a:schemeClr val="tx1"/>
                </a:solidFill>
                <a:latin typeface="Times New Roman"/>
                <a:ea typeface="Times New Roman"/>
                <a:cs typeface="Times New Roman"/>
                <a:sym typeface="Times New Roman"/>
              </a:rPr>
              <a:t>1. An </a:t>
            </a:r>
            <a:r>
              <a:rPr lang="en-US" sz="2400" b="1" dirty="0">
                <a:solidFill>
                  <a:schemeClr val="tx1"/>
                </a:solidFill>
                <a:latin typeface="Times New Roman"/>
                <a:ea typeface="Times New Roman"/>
                <a:cs typeface="Times New Roman"/>
                <a:sym typeface="Times New Roman"/>
              </a:rPr>
              <a:t>economic boom </a:t>
            </a:r>
            <a:r>
              <a:rPr lang="en-US" sz="2400" dirty="0">
                <a:solidFill>
                  <a:schemeClr val="tx1"/>
                </a:solidFill>
                <a:latin typeface="Times New Roman"/>
                <a:ea typeface="Times New Roman"/>
                <a:cs typeface="Times New Roman"/>
                <a:sym typeface="Times New Roman"/>
              </a:rPr>
              <a:t>is when the business is booming.</a:t>
            </a:r>
            <a:endParaRPr dirty="0">
              <a:solidFill>
                <a:schemeClr val="tx1"/>
              </a:solidFill>
            </a:endParaRPr>
          </a:p>
          <a:p>
            <a:pPr marL="0" lvl="0" indent="0" algn="just" rtl="0">
              <a:lnSpc>
                <a:spcPct val="100000"/>
              </a:lnSpc>
              <a:spcBef>
                <a:spcPts val="0"/>
              </a:spcBef>
              <a:spcAft>
                <a:spcPts val="0"/>
              </a:spcAft>
              <a:buClr>
                <a:schemeClr val="dk1"/>
              </a:buClr>
              <a:buSzPts val="1100"/>
              <a:buFont typeface="Arial"/>
              <a:buNone/>
            </a:pPr>
            <a:r>
              <a:rPr lang="en-US" sz="2400" dirty="0">
                <a:solidFill>
                  <a:schemeClr val="tx1"/>
                </a:solidFill>
                <a:latin typeface="Times New Roman"/>
                <a:ea typeface="Times New Roman"/>
                <a:cs typeface="Times New Roman"/>
                <a:sym typeface="Times New Roman"/>
              </a:rPr>
              <a:t>2.</a:t>
            </a:r>
            <a:r>
              <a:rPr lang="en-US" sz="2400" b="1" dirty="0">
                <a:solidFill>
                  <a:schemeClr val="tx1"/>
                </a:solidFill>
                <a:latin typeface="Times New Roman"/>
                <a:ea typeface="Times New Roman"/>
                <a:cs typeface="Times New Roman"/>
                <a:sym typeface="Times New Roman"/>
              </a:rPr>
              <a:t> Recession</a:t>
            </a:r>
            <a:r>
              <a:rPr lang="en-US" sz="2400" dirty="0">
                <a:solidFill>
                  <a:schemeClr val="tx1"/>
                </a:solidFill>
                <a:latin typeface="Times New Roman"/>
                <a:ea typeface="Times New Roman"/>
                <a:cs typeface="Times New Roman"/>
                <a:sym typeface="Times New Roman"/>
              </a:rPr>
              <a:t> is two or more consecutive quarters of decline in the GDP.</a:t>
            </a:r>
            <a:endParaRPr dirty="0">
              <a:solidFill>
                <a:schemeClr val="tx1"/>
              </a:solidFill>
            </a:endParaRPr>
          </a:p>
          <a:p>
            <a:pPr marL="0" lvl="0" indent="0" algn="just" rtl="0">
              <a:lnSpc>
                <a:spcPct val="100000"/>
              </a:lnSpc>
              <a:spcBef>
                <a:spcPts val="0"/>
              </a:spcBef>
              <a:spcAft>
                <a:spcPts val="0"/>
              </a:spcAft>
              <a:buClr>
                <a:schemeClr val="dk1"/>
              </a:buClr>
              <a:buSzPts val="1100"/>
              <a:buFont typeface="Arial"/>
              <a:buNone/>
            </a:pPr>
            <a:r>
              <a:rPr lang="en-US" sz="2400" dirty="0">
                <a:solidFill>
                  <a:schemeClr val="tx1"/>
                </a:solidFill>
                <a:latin typeface="Times New Roman"/>
                <a:ea typeface="Times New Roman"/>
                <a:cs typeface="Times New Roman"/>
                <a:sym typeface="Times New Roman"/>
              </a:rPr>
              <a:t>3. A </a:t>
            </a:r>
            <a:r>
              <a:rPr lang="en-US" sz="2400" b="1" dirty="0">
                <a:solidFill>
                  <a:schemeClr val="tx1"/>
                </a:solidFill>
                <a:latin typeface="Times New Roman"/>
                <a:ea typeface="Times New Roman"/>
                <a:cs typeface="Times New Roman"/>
                <a:sym typeface="Times New Roman"/>
              </a:rPr>
              <a:t>depression</a:t>
            </a:r>
            <a:r>
              <a:rPr lang="en-US" sz="2400" dirty="0">
                <a:solidFill>
                  <a:schemeClr val="tx1"/>
                </a:solidFill>
                <a:latin typeface="Times New Roman"/>
                <a:ea typeface="Times New Roman"/>
                <a:cs typeface="Times New Roman"/>
                <a:sym typeface="Times New Roman"/>
              </a:rPr>
              <a:t> is a severe recession, usually accompanied by deflation.</a:t>
            </a:r>
            <a:endParaRPr dirty="0">
              <a:solidFill>
                <a:schemeClr val="tx1"/>
              </a:solidFill>
            </a:endParaRPr>
          </a:p>
          <a:p>
            <a:pPr marL="0" lvl="0" indent="0" algn="just" rtl="0">
              <a:lnSpc>
                <a:spcPct val="100000"/>
              </a:lnSpc>
              <a:spcBef>
                <a:spcPts val="0"/>
              </a:spcBef>
              <a:spcAft>
                <a:spcPts val="0"/>
              </a:spcAft>
              <a:buClr>
                <a:schemeClr val="dk1"/>
              </a:buClr>
              <a:buSzPts val="1100"/>
              <a:buFont typeface="Arial"/>
              <a:buNone/>
            </a:pPr>
            <a:r>
              <a:rPr lang="en-US" sz="2400" dirty="0">
                <a:solidFill>
                  <a:schemeClr val="tx1"/>
                </a:solidFill>
                <a:latin typeface="Times New Roman"/>
                <a:ea typeface="Times New Roman"/>
                <a:cs typeface="Times New Roman"/>
                <a:sym typeface="Times New Roman"/>
              </a:rPr>
              <a:t>4. A</a:t>
            </a:r>
            <a:r>
              <a:rPr lang="en-US" sz="2400" b="1" dirty="0">
                <a:solidFill>
                  <a:schemeClr val="tx1"/>
                </a:solidFill>
                <a:latin typeface="Times New Roman"/>
                <a:ea typeface="Times New Roman"/>
                <a:cs typeface="Times New Roman"/>
                <a:sym typeface="Times New Roman"/>
              </a:rPr>
              <a:t> recovery</a:t>
            </a:r>
            <a:r>
              <a:rPr lang="en-US" sz="2400" dirty="0">
                <a:solidFill>
                  <a:schemeClr val="tx1"/>
                </a:solidFill>
                <a:latin typeface="Times New Roman"/>
                <a:ea typeface="Times New Roman"/>
                <a:cs typeface="Times New Roman"/>
                <a:sym typeface="Times New Roman"/>
              </a:rPr>
              <a:t> occurs when the economy stabilizes and starts to grow. This eventually leads to an economic boom, starting the cycle all over again.</a:t>
            </a:r>
            <a:endParaRPr dirty="0">
              <a:solidFill>
                <a:schemeClr val="tx1"/>
              </a:solidFill>
            </a:endParaRPr>
          </a:p>
          <a:p>
            <a:pPr marL="0" lvl="0" indent="0" algn="just" rtl="0">
              <a:lnSpc>
                <a:spcPct val="100000"/>
              </a:lnSpc>
              <a:spcBef>
                <a:spcPts val="360"/>
              </a:spcBef>
              <a:spcAft>
                <a:spcPts val="0"/>
              </a:spcAft>
              <a:buSzPts val="1920"/>
              <a:buNone/>
            </a:pPr>
            <a:endParaRPr sz="2400" dirty="0">
              <a:solidFill>
                <a:schemeClr val="tx1"/>
              </a:solidFill>
              <a:latin typeface="Times New Roman"/>
              <a:ea typeface="Times New Roman"/>
              <a:cs typeface="Times New Roman"/>
              <a:sym typeface="Times New Roman"/>
            </a:endParaRPr>
          </a:p>
          <a:p>
            <a:pPr marL="342900" lvl="0" indent="-251459" algn="l" rtl="0">
              <a:lnSpc>
                <a:spcPct val="100000"/>
              </a:lnSpc>
              <a:spcBef>
                <a:spcPts val="1000"/>
              </a:spcBef>
              <a:spcAft>
                <a:spcPts val="0"/>
              </a:spcAft>
              <a:buSzPts val="1440"/>
              <a:buNone/>
            </a:pPr>
            <a:endParaRPr dirty="0"/>
          </a:p>
        </p:txBody>
      </p:sp>
      <p:sp>
        <p:nvSpPr>
          <p:cNvPr id="307" name="Google Shape;307;p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9</a:t>
            </a:fld>
            <a:endParaRPr/>
          </a:p>
        </p:txBody>
      </p:sp>
      <p:pic>
        <p:nvPicPr>
          <p:cNvPr id="9" name="Picture 8">
            <a:extLst>
              <a:ext uri="{FF2B5EF4-FFF2-40B4-BE49-F238E27FC236}">
                <a16:creationId xmlns:a16="http://schemas.microsoft.com/office/drawing/2014/main" id="{D13D3358-FEE1-4560-B547-B350838AF58E}"/>
              </a:ext>
            </a:extLst>
          </p:cNvPr>
          <p:cNvPicPr>
            <a:picLocks noChangeAspect="1"/>
          </p:cNvPicPr>
          <p:nvPr/>
        </p:nvPicPr>
        <p:blipFill>
          <a:blip r:embed="rId3"/>
          <a:stretch>
            <a:fillRect/>
          </a:stretch>
        </p:blipFill>
        <p:spPr>
          <a:xfrm>
            <a:off x="6059675" y="2654627"/>
            <a:ext cx="5131064" cy="3130711"/>
          </a:xfrm>
          <a:prstGeom prst="rect">
            <a:avLst/>
          </a:prstGeom>
        </p:spPr>
      </p:pic>
    </p:spTree>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1617</Words>
  <Application>Microsoft Office PowerPoint</Application>
  <PresentationFormat>Widescreen</PresentationFormat>
  <Paragraphs>153</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Times New Roman</vt:lpstr>
      <vt:lpstr>Courier New</vt:lpstr>
      <vt:lpstr>Arial</vt:lpstr>
      <vt:lpstr>Century Gothic</vt:lpstr>
      <vt:lpstr>Calibri</vt:lpstr>
      <vt:lpstr>Noto Sans Symbols</vt:lpstr>
      <vt:lpstr>Ion Boardroom</vt:lpstr>
      <vt:lpstr>Understanding Economics and How It Affects Business </vt:lpstr>
      <vt:lpstr>Topics to be Covered</vt:lpstr>
      <vt:lpstr>The Major Branches of Economics</vt:lpstr>
      <vt:lpstr>Resource Development</vt:lpstr>
      <vt:lpstr>Key Economic Indicators</vt:lpstr>
      <vt:lpstr>Types of unemployment</vt:lpstr>
      <vt:lpstr>Key Economic Indicators (GDP) </vt:lpstr>
      <vt:lpstr>Key economic indicators</vt:lpstr>
      <vt:lpstr>The Business Cycle</vt:lpstr>
      <vt:lpstr>Key Economic Indicators (continued)</vt:lpstr>
      <vt:lpstr>Macroeconomic policy objectives</vt:lpstr>
      <vt:lpstr>The Invisible Hand Theory</vt:lpstr>
      <vt:lpstr>Free market Capitalism </vt:lpstr>
      <vt:lpstr>Socialism and Communism</vt:lpstr>
      <vt:lpstr>The Trend Towards Mixed Economies</vt:lpstr>
      <vt:lpstr>Competition within Free Markets </vt:lpstr>
      <vt:lpstr>PowerPoint Presentation</vt:lpstr>
      <vt:lpstr>Implications of Theory for Behaviour of firms  </vt:lpstr>
      <vt:lpstr>Circular Flow Model</vt:lpstr>
      <vt:lpstr>Demand</vt:lpstr>
      <vt:lpstr>Demand (continued)</vt:lpstr>
      <vt:lpstr>Demand (continued)</vt:lpstr>
      <vt:lpstr>Supply</vt:lpstr>
      <vt:lpstr>Supply (continued)</vt:lpstr>
      <vt:lpstr>Equilibrium</vt:lpstr>
      <vt:lpstr>Equilibrium (continued)</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Economics and How It Affects Business</dc:title>
  <dc:creator>prioty_t@outlook.com</dc:creator>
  <cp:lastModifiedBy>Hp</cp:lastModifiedBy>
  <cp:revision>3</cp:revision>
  <dcterms:created xsi:type="dcterms:W3CDTF">2022-10-14T14:39:19Z</dcterms:created>
  <dcterms:modified xsi:type="dcterms:W3CDTF">2025-06-19T16:04:57Z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